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257"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42" autoAdjust="0"/>
    <p:restoredTop sz="95428" autoAdjust="0"/>
  </p:normalViewPr>
  <p:slideViewPr>
    <p:cSldViewPr snapToGrid="0">
      <p:cViewPr varScale="1">
        <p:scale>
          <a:sx n="43" d="100"/>
          <a:sy n="43" d="100"/>
        </p:scale>
        <p:origin x="748" y="44"/>
      </p:cViewPr>
      <p:guideLst/>
    </p:cSldViewPr>
  </p:slideViewPr>
  <p:notesTextViewPr>
    <p:cViewPr>
      <p:scale>
        <a:sx n="1" d="1"/>
        <a:sy n="1" d="1"/>
      </p:scale>
      <p:origin x="0" y="0"/>
    </p:cViewPr>
  </p:notesTextViewPr>
  <p:notesViewPr>
    <p:cSldViewPr snapToGrid="0">
      <p:cViewPr varScale="1">
        <p:scale>
          <a:sx n="87" d="100"/>
          <a:sy n="87" d="100"/>
        </p:scale>
        <p:origin x="95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9C7E218-BA9A-414C-8008-4616704A4BE8}" type="datetimeFigureOut">
              <a:rPr lang="en-GB" smtClean="0"/>
              <a:t>25/09/2024</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3F8DCCD-5A57-4CCB-B592-D2DBC1B22605}" type="slidenum">
              <a:rPr lang="en-GB" smtClean="0"/>
              <a:t>‹#›</a:t>
            </a:fld>
            <a:endParaRPr lang="en-GB"/>
          </a:p>
        </p:txBody>
      </p:sp>
    </p:spTree>
    <p:extLst>
      <p:ext uri="{BB962C8B-B14F-4D97-AF65-F5344CB8AC3E}">
        <p14:creationId xmlns:p14="http://schemas.microsoft.com/office/powerpoint/2010/main" val="18076746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D89B22-F2E2-4366-BD7F-86920EC7689D}" type="datetimeFigureOut">
              <a:rPr lang="en-GB" smtClean="0"/>
              <a:t>25/09/2024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7AC040-2E70-41F6-86E5-5435143A5596}" type="slidenum">
              <a:rPr lang="en-GB" smtClean="0"/>
              <a:t>‹#›</a:t>
            </a:fld>
            <a:endParaRPr lang="en-GB"/>
          </a:p>
        </p:txBody>
      </p:sp>
    </p:spTree>
    <p:extLst>
      <p:ext uri="{BB962C8B-B14F-4D97-AF65-F5344CB8AC3E}">
        <p14:creationId xmlns:p14="http://schemas.microsoft.com/office/powerpoint/2010/main" val="2869801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87AC040-2E70-41F6-86E5-5435143A5596}" type="slidenum">
              <a:rPr lang="en-GB" smtClean="0"/>
              <a:t>1</a:t>
            </a:fld>
            <a:endParaRPr lang="en-GB"/>
          </a:p>
        </p:txBody>
      </p:sp>
    </p:spTree>
    <p:extLst>
      <p:ext uri="{BB962C8B-B14F-4D97-AF65-F5344CB8AC3E}">
        <p14:creationId xmlns:p14="http://schemas.microsoft.com/office/powerpoint/2010/main" val="975764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85B2478-7A06-4530-A307-3FF7E3ECE8A8}" type="datetimeFigureOut">
              <a:rPr lang="en-GB" smtClean="0"/>
              <a:t>25/09/2024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089004-A8E1-4C43-9897-FD5F967943CD}" type="slidenum">
              <a:rPr lang="en-GB" smtClean="0"/>
              <a:t>‹#›</a:t>
            </a:fld>
            <a:endParaRPr lang="en-GB"/>
          </a:p>
        </p:txBody>
      </p:sp>
    </p:spTree>
    <p:extLst>
      <p:ext uri="{BB962C8B-B14F-4D97-AF65-F5344CB8AC3E}">
        <p14:creationId xmlns:p14="http://schemas.microsoft.com/office/powerpoint/2010/main" val="4130382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85B2478-7A06-4530-A307-3FF7E3ECE8A8}" type="datetimeFigureOut">
              <a:rPr lang="en-GB" smtClean="0"/>
              <a:t>25/09/2024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089004-A8E1-4C43-9897-FD5F967943CD}" type="slidenum">
              <a:rPr lang="en-GB" smtClean="0"/>
              <a:t>‹#›</a:t>
            </a:fld>
            <a:endParaRPr lang="en-GB"/>
          </a:p>
        </p:txBody>
      </p:sp>
    </p:spTree>
    <p:extLst>
      <p:ext uri="{BB962C8B-B14F-4D97-AF65-F5344CB8AC3E}">
        <p14:creationId xmlns:p14="http://schemas.microsoft.com/office/powerpoint/2010/main" val="3793283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85B2478-7A06-4530-A307-3FF7E3ECE8A8}" type="datetimeFigureOut">
              <a:rPr lang="en-GB" smtClean="0"/>
              <a:t>25/09/2024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089004-A8E1-4C43-9897-FD5F967943CD}"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03476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85B2478-7A06-4530-A307-3FF7E3ECE8A8}" type="datetimeFigureOut">
              <a:rPr lang="en-GB" smtClean="0"/>
              <a:t>25/09/2024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089004-A8E1-4C43-9897-FD5F967943CD}" type="slidenum">
              <a:rPr lang="en-GB" smtClean="0"/>
              <a:t>‹#›</a:t>
            </a:fld>
            <a:endParaRPr lang="en-GB"/>
          </a:p>
        </p:txBody>
      </p:sp>
    </p:spTree>
    <p:extLst>
      <p:ext uri="{BB962C8B-B14F-4D97-AF65-F5344CB8AC3E}">
        <p14:creationId xmlns:p14="http://schemas.microsoft.com/office/powerpoint/2010/main" val="36441070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85B2478-7A06-4530-A307-3FF7E3ECE8A8}" type="datetimeFigureOut">
              <a:rPr lang="en-GB" smtClean="0"/>
              <a:t>25/09/2024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089004-A8E1-4C43-9897-FD5F967943CD}"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671350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85B2478-7A06-4530-A307-3FF7E3ECE8A8}" type="datetimeFigureOut">
              <a:rPr lang="en-GB" smtClean="0"/>
              <a:t>25/09/2024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089004-A8E1-4C43-9897-FD5F967943CD}" type="slidenum">
              <a:rPr lang="en-GB" smtClean="0"/>
              <a:t>‹#›</a:t>
            </a:fld>
            <a:endParaRPr lang="en-GB"/>
          </a:p>
        </p:txBody>
      </p:sp>
    </p:spTree>
    <p:extLst>
      <p:ext uri="{BB962C8B-B14F-4D97-AF65-F5344CB8AC3E}">
        <p14:creationId xmlns:p14="http://schemas.microsoft.com/office/powerpoint/2010/main" val="28445530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85B2478-7A06-4530-A307-3FF7E3ECE8A8}" type="datetimeFigureOut">
              <a:rPr lang="en-GB" smtClean="0"/>
              <a:t>25/09/2024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089004-A8E1-4C43-9897-FD5F967943CD}" type="slidenum">
              <a:rPr lang="en-GB" smtClean="0"/>
              <a:t>‹#›</a:t>
            </a:fld>
            <a:endParaRPr lang="en-GB"/>
          </a:p>
        </p:txBody>
      </p:sp>
    </p:spTree>
    <p:extLst>
      <p:ext uri="{BB962C8B-B14F-4D97-AF65-F5344CB8AC3E}">
        <p14:creationId xmlns:p14="http://schemas.microsoft.com/office/powerpoint/2010/main" val="28726177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85B2478-7A06-4530-A307-3FF7E3ECE8A8}" type="datetimeFigureOut">
              <a:rPr lang="en-GB" smtClean="0"/>
              <a:t>25/09/2024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089004-A8E1-4C43-9897-FD5F967943CD}" type="slidenum">
              <a:rPr lang="en-GB" smtClean="0"/>
              <a:t>‹#›</a:t>
            </a:fld>
            <a:endParaRPr lang="en-GB"/>
          </a:p>
        </p:txBody>
      </p:sp>
    </p:spTree>
    <p:extLst>
      <p:ext uri="{BB962C8B-B14F-4D97-AF65-F5344CB8AC3E}">
        <p14:creationId xmlns:p14="http://schemas.microsoft.com/office/powerpoint/2010/main" val="1095644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85B2478-7A06-4530-A307-3FF7E3ECE8A8}" type="datetimeFigureOut">
              <a:rPr lang="en-GB" smtClean="0"/>
              <a:t>25/09/2024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089004-A8E1-4C43-9897-FD5F967943CD}" type="slidenum">
              <a:rPr lang="en-GB" smtClean="0"/>
              <a:t>‹#›</a:t>
            </a:fld>
            <a:endParaRPr lang="en-GB"/>
          </a:p>
        </p:txBody>
      </p:sp>
    </p:spTree>
    <p:extLst>
      <p:ext uri="{BB962C8B-B14F-4D97-AF65-F5344CB8AC3E}">
        <p14:creationId xmlns:p14="http://schemas.microsoft.com/office/powerpoint/2010/main" val="2526440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85B2478-7A06-4530-A307-3FF7E3ECE8A8}" type="datetimeFigureOut">
              <a:rPr lang="en-GB" smtClean="0"/>
              <a:t>25/09/2024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089004-A8E1-4C43-9897-FD5F967943CD}" type="slidenum">
              <a:rPr lang="en-GB" smtClean="0"/>
              <a:t>‹#›</a:t>
            </a:fld>
            <a:endParaRPr lang="en-GB"/>
          </a:p>
        </p:txBody>
      </p:sp>
    </p:spTree>
    <p:extLst>
      <p:ext uri="{BB962C8B-B14F-4D97-AF65-F5344CB8AC3E}">
        <p14:creationId xmlns:p14="http://schemas.microsoft.com/office/powerpoint/2010/main" val="69042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85B2478-7A06-4530-A307-3FF7E3ECE8A8}" type="datetimeFigureOut">
              <a:rPr lang="en-GB" smtClean="0"/>
              <a:t>25/09/2024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6089004-A8E1-4C43-9897-FD5F967943CD}" type="slidenum">
              <a:rPr lang="en-GB" smtClean="0"/>
              <a:t>‹#›</a:t>
            </a:fld>
            <a:endParaRPr lang="en-GB"/>
          </a:p>
        </p:txBody>
      </p:sp>
    </p:spTree>
    <p:extLst>
      <p:ext uri="{BB962C8B-B14F-4D97-AF65-F5344CB8AC3E}">
        <p14:creationId xmlns:p14="http://schemas.microsoft.com/office/powerpoint/2010/main" val="3041688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85B2478-7A06-4530-A307-3FF7E3ECE8A8}" type="datetimeFigureOut">
              <a:rPr lang="en-GB" smtClean="0"/>
              <a:t>25/09/2024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6089004-A8E1-4C43-9897-FD5F967943CD}" type="slidenum">
              <a:rPr lang="en-GB" smtClean="0"/>
              <a:t>‹#›</a:t>
            </a:fld>
            <a:endParaRPr lang="en-GB"/>
          </a:p>
        </p:txBody>
      </p:sp>
    </p:spTree>
    <p:extLst>
      <p:ext uri="{BB962C8B-B14F-4D97-AF65-F5344CB8AC3E}">
        <p14:creationId xmlns:p14="http://schemas.microsoft.com/office/powerpoint/2010/main" val="1681228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85B2478-7A06-4530-A307-3FF7E3ECE8A8}" type="datetimeFigureOut">
              <a:rPr lang="en-GB" smtClean="0"/>
              <a:t>25/09/2024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6089004-A8E1-4C43-9897-FD5F967943CD}" type="slidenum">
              <a:rPr lang="en-GB" smtClean="0"/>
              <a:t>‹#›</a:t>
            </a:fld>
            <a:endParaRPr lang="en-GB"/>
          </a:p>
        </p:txBody>
      </p:sp>
    </p:spTree>
    <p:extLst>
      <p:ext uri="{BB962C8B-B14F-4D97-AF65-F5344CB8AC3E}">
        <p14:creationId xmlns:p14="http://schemas.microsoft.com/office/powerpoint/2010/main" val="2981861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5B2478-7A06-4530-A307-3FF7E3ECE8A8}" type="datetimeFigureOut">
              <a:rPr lang="en-GB" smtClean="0"/>
              <a:t>25/09/2024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6089004-A8E1-4C43-9897-FD5F967943CD}" type="slidenum">
              <a:rPr lang="en-GB" smtClean="0"/>
              <a:t>‹#›</a:t>
            </a:fld>
            <a:endParaRPr lang="en-GB"/>
          </a:p>
        </p:txBody>
      </p:sp>
    </p:spTree>
    <p:extLst>
      <p:ext uri="{BB962C8B-B14F-4D97-AF65-F5344CB8AC3E}">
        <p14:creationId xmlns:p14="http://schemas.microsoft.com/office/powerpoint/2010/main" val="3534119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85B2478-7A06-4530-A307-3FF7E3ECE8A8}" type="datetimeFigureOut">
              <a:rPr lang="en-GB" smtClean="0"/>
              <a:t>25/09/2024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6089004-A8E1-4C43-9897-FD5F967943CD}" type="slidenum">
              <a:rPr lang="en-GB" smtClean="0"/>
              <a:t>‹#›</a:t>
            </a:fld>
            <a:endParaRPr lang="en-GB"/>
          </a:p>
        </p:txBody>
      </p:sp>
    </p:spTree>
    <p:extLst>
      <p:ext uri="{BB962C8B-B14F-4D97-AF65-F5344CB8AC3E}">
        <p14:creationId xmlns:p14="http://schemas.microsoft.com/office/powerpoint/2010/main" val="694944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85B2478-7A06-4530-A307-3FF7E3ECE8A8}" type="datetimeFigureOut">
              <a:rPr lang="en-GB" smtClean="0"/>
              <a:t>25/09/2024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6089004-A8E1-4C43-9897-FD5F967943CD}" type="slidenum">
              <a:rPr lang="en-GB" smtClean="0"/>
              <a:t>‹#›</a:t>
            </a:fld>
            <a:endParaRPr lang="en-GB"/>
          </a:p>
        </p:txBody>
      </p:sp>
    </p:spTree>
    <p:extLst>
      <p:ext uri="{BB962C8B-B14F-4D97-AF65-F5344CB8AC3E}">
        <p14:creationId xmlns:p14="http://schemas.microsoft.com/office/powerpoint/2010/main" val="1991632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85B2478-7A06-4530-A307-3FF7E3ECE8A8}" type="datetimeFigureOut">
              <a:rPr lang="en-GB" smtClean="0"/>
              <a:t>25/09/2024</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6089004-A8E1-4C43-9897-FD5F967943CD}" type="slidenum">
              <a:rPr lang="en-GB" smtClean="0"/>
              <a:t>‹#›</a:t>
            </a:fld>
            <a:endParaRPr lang="en-GB"/>
          </a:p>
        </p:txBody>
      </p:sp>
    </p:spTree>
    <p:extLst>
      <p:ext uri="{BB962C8B-B14F-4D97-AF65-F5344CB8AC3E}">
        <p14:creationId xmlns:p14="http://schemas.microsoft.com/office/powerpoint/2010/main" val="21142718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455145"/>
            <a:ext cx="2767961" cy="2677656"/>
          </a:xfrm>
          <a:prstGeom prst="rect">
            <a:avLst/>
          </a:prstGeom>
          <a:noFill/>
        </p:spPr>
        <p:txBody>
          <a:bodyPr wrap="square" rtlCol="0">
            <a:spAutoFit/>
          </a:bodyPr>
          <a:lstStyle/>
          <a:p>
            <a:r>
              <a:rPr lang="en-GB" u="sng" dirty="0"/>
              <a:t>Background</a:t>
            </a:r>
          </a:p>
          <a:p>
            <a:r>
              <a:rPr lang="en-GB" sz="1000" dirty="0"/>
              <a:t>The Major Trauma Rehabilitation Unit (MTRU) has a </a:t>
            </a:r>
            <a:r>
              <a:rPr lang="en-GB" sz="1000" dirty="0" smtClean="0"/>
              <a:t>patients with complex rehab needs who benefit </a:t>
            </a:r>
            <a:r>
              <a:rPr lang="en-GB" sz="1000" dirty="0"/>
              <a:t>from multiple </a:t>
            </a:r>
            <a:r>
              <a:rPr lang="en-GB" sz="1000" dirty="0" smtClean="0"/>
              <a:t>educational </a:t>
            </a:r>
            <a:r>
              <a:rPr lang="en-GB" sz="1000" dirty="0"/>
              <a:t>groups to facilitate improved patient outcomes once discharged</a:t>
            </a:r>
            <a:r>
              <a:rPr lang="en-GB" sz="1000" dirty="0" smtClean="0"/>
              <a:t>. Data from 2023-2024 showed 61% of major trauma admissions were as a result of a fall, with ¼ of total admissions being a fall less than 2 meters. </a:t>
            </a:r>
            <a:r>
              <a:rPr lang="en-GB" sz="1000" dirty="0"/>
              <a:t>The physiotherapy team generally deliver a falls based education group for appropriate patients on the unit weekly or biweekly</a:t>
            </a:r>
            <a:r>
              <a:rPr lang="en-GB" sz="1000" dirty="0" smtClean="0"/>
              <a:t>. The NICE (2013) indicate </a:t>
            </a:r>
            <a:r>
              <a:rPr lang="en-GB" sz="1000" dirty="0"/>
              <a:t>that </a:t>
            </a:r>
            <a:r>
              <a:rPr lang="en-GB" sz="1000" dirty="0" smtClean="0"/>
              <a:t>falls groups </a:t>
            </a:r>
            <a:r>
              <a:rPr lang="en-GB" sz="1000" dirty="0"/>
              <a:t>for falls prevention should consist of </a:t>
            </a:r>
            <a:r>
              <a:rPr lang="en-GB" sz="1000" dirty="0" smtClean="0"/>
              <a:t>education </a:t>
            </a:r>
            <a:r>
              <a:rPr lang="en-GB" sz="1000" dirty="0"/>
              <a:t>on a variety of topics and </a:t>
            </a:r>
            <a:r>
              <a:rPr lang="en-GB" sz="1000" dirty="0" smtClean="0"/>
              <a:t>exercise. </a:t>
            </a:r>
          </a:p>
        </p:txBody>
      </p:sp>
      <p:sp>
        <p:nvSpPr>
          <p:cNvPr id="5" name="TextBox 4"/>
          <p:cNvSpPr txBox="1"/>
          <p:nvPr/>
        </p:nvSpPr>
        <p:spPr>
          <a:xfrm>
            <a:off x="-1429" y="3132801"/>
            <a:ext cx="2607732" cy="1446550"/>
          </a:xfrm>
          <a:prstGeom prst="rect">
            <a:avLst/>
          </a:prstGeom>
          <a:noFill/>
        </p:spPr>
        <p:txBody>
          <a:bodyPr wrap="square" rtlCol="0">
            <a:spAutoFit/>
          </a:bodyPr>
          <a:lstStyle/>
          <a:p>
            <a:r>
              <a:rPr lang="en-GB" u="sng" dirty="0"/>
              <a:t>Aim</a:t>
            </a:r>
          </a:p>
          <a:p>
            <a:r>
              <a:rPr lang="en-GB" sz="1000" dirty="0" smtClean="0"/>
              <a:t>The </a:t>
            </a:r>
            <a:r>
              <a:rPr lang="en-GB" sz="1000" dirty="0"/>
              <a:t>falls group is a relatively new group to the </a:t>
            </a:r>
            <a:r>
              <a:rPr lang="en-GB" sz="1000" dirty="0" smtClean="0"/>
              <a:t>MTRU therefore the aim was to establish if this group is clinically effective in improving </a:t>
            </a:r>
            <a:r>
              <a:rPr lang="en-GB" sz="1000" dirty="0"/>
              <a:t>patients knowledge on falls prevention as well </a:t>
            </a:r>
            <a:r>
              <a:rPr lang="en-GB" sz="1000" dirty="0" smtClean="0"/>
              <a:t>as reducing </a:t>
            </a:r>
            <a:r>
              <a:rPr lang="en-GB" sz="1000" dirty="0"/>
              <a:t>anxiety and fear of falling. </a:t>
            </a:r>
          </a:p>
          <a:p>
            <a:endParaRPr lang="en-GB" sz="1000" dirty="0"/>
          </a:p>
        </p:txBody>
      </p:sp>
      <p:sp>
        <p:nvSpPr>
          <p:cNvPr id="6" name="TextBox 5"/>
          <p:cNvSpPr txBox="1"/>
          <p:nvPr/>
        </p:nvSpPr>
        <p:spPr>
          <a:xfrm>
            <a:off x="0" y="4564455"/>
            <a:ext cx="2878371" cy="1908215"/>
          </a:xfrm>
          <a:prstGeom prst="rect">
            <a:avLst/>
          </a:prstGeom>
          <a:noFill/>
        </p:spPr>
        <p:txBody>
          <a:bodyPr wrap="square" rtlCol="0">
            <a:spAutoFit/>
          </a:bodyPr>
          <a:lstStyle/>
          <a:p>
            <a:r>
              <a:rPr lang="en-GB" u="sng" dirty="0"/>
              <a:t>Methods</a:t>
            </a:r>
          </a:p>
          <a:p>
            <a:pPr marL="171452" indent="-171452">
              <a:buFontTx/>
              <a:buChar char="-"/>
            </a:pPr>
            <a:r>
              <a:rPr lang="en-GB" sz="1000" dirty="0"/>
              <a:t>Falls education group established in line with NICE </a:t>
            </a:r>
            <a:r>
              <a:rPr lang="en-GB" sz="1000" dirty="0" smtClean="0"/>
              <a:t>(2013) guidelines.</a:t>
            </a:r>
            <a:endParaRPr lang="en-GB" sz="1000" dirty="0"/>
          </a:p>
          <a:p>
            <a:pPr marL="171452" indent="-171452">
              <a:buFontTx/>
              <a:buChar char="-"/>
            </a:pPr>
            <a:r>
              <a:rPr lang="en-GB" sz="1000" dirty="0"/>
              <a:t>Quantitative/Qualitative questionnaire </a:t>
            </a:r>
            <a:r>
              <a:rPr lang="en-GB" sz="1000" dirty="0" smtClean="0"/>
              <a:t>devised.</a:t>
            </a:r>
            <a:endParaRPr lang="en-GB" sz="1000" dirty="0"/>
          </a:p>
          <a:p>
            <a:pPr marL="171452" indent="-171452">
              <a:buFontTx/>
              <a:buChar char="-"/>
            </a:pPr>
            <a:r>
              <a:rPr lang="en-GB" sz="1000" dirty="0" smtClean="0"/>
              <a:t>Weekly delivery of group, led by a  physiotherapist </a:t>
            </a:r>
            <a:r>
              <a:rPr lang="en-GB" sz="1000" dirty="0"/>
              <a:t>and rehab </a:t>
            </a:r>
            <a:r>
              <a:rPr lang="en-GB" sz="1000" dirty="0" smtClean="0"/>
              <a:t>assistant.</a:t>
            </a:r>
          </a:p>
          <a:p>
            <a:pPr marL="171452" indent="-171452">
              <a:buFontTx/>
              <a:buChar char="-"/>
            </a:pPr>
            <a:r>
              <a:rPr lang="en-GB" sz="1000" dirty="0" smtClean="0"/>
              <a:t>Data was collected over a 3 month period. </a:t>
            </a:r>
            <a:endParaRPr lang="en-GB" sz="1000" dirty="0"/>
          </a:p>
          <a:p>
            <a:pPr marL="171452" indent="-171452">
              <a:buFontTx/>
              <a:buChar char="-"/>
            </a:pPr>
            <a:r>
              <a:rPr lang="en-GB" sz="1000" dirty="0"/>
              <a:t>Questionnaire to evaluate post </a:t>
            </a:r>
            <a:r>
              <a:rPr lang="en-GB" sz="1000" dirty="0" smtClean="0"/>
              <a:t>session. </a:t>
            </a:r>
            <a:endParaRPr lang="en-GB" sz="1000" dirty="0"/>
          </a:p>
          <a:p>
            <a:pPr marL="171452" indent="-171452">
              <a:buFontTx/>
              <a:buChar char="-"/>
            </a:pPr>
            <a:r>
              <a:rPr lang="en-GB" sz="1000" dirty="0"/>
              <a:t>Collation of results to understand key </a:t>
            </a:r>
            <a:r>
              <a:rPr lang="en-GB" sz="1000" dirty="0" smtClean="0"/>
              <a:t>themes. </a:t>
            </a:r>
            <a:endParaRPr lang="en-GB" sz="1000" dirty="0"/>
          </a:p>
        </p:txBody>
      </p:sp>
      <p:sp>
        <p:nvSpPr>
          <p:cNvPr id="8" name="TextBox 7"/>
          <p:cNvSpPr txBox="1"/>
          <p:nvPr/>
        </p:nvSpPr>
        <p:spPr>
          <a:xfrm>
            <a:off x="4711950" y="413918"/>
            <a:ext cx="7406159" cy="2677656"/>
          </a:xfrm>
          <a:prstGeom prst="rect">
            <a:avLst/>
          </a:prstGeom>
          <a:noFill/>
        </p:spPr>
        <p:txBody>
          <a:bodyPr wrap="square" rtlCol="0">
            <a:spAutoFit/>
          </a:bodyPr>
          <a:lstStyle/>
          <a:p>
            <a:r>
              <a:rPr lang="en-GB" u="sng" dirty="0"/>
              <a:t>Results/Discussion</a:t>
            </a:r>
          </a:p>
          <a:p>
            <a:r>
              <a:rPr lang="en-GB" sz="1000" dirty="0"/>
              <a:t>The NICE Guidelines for assessing risk and prevention of falls (2013) state intervention should include strength/balance training</a:t>
            </a:r>
            <a:r>
              <a:rPr lang="en-GB" sz="1000" dirty="0" smtClean="0"/>
              <a:t>, diet, footwear, </a:t>
            </a:r>
            <a:r>
              <a:rPr lang="en-GB" sz="1000" dirty="0"/>
              <a:t>home hazard assessment/intervention, vision assessment/referral and medication review. The group has been developed with the aim to encompass all of the key elements detailed above to ensure patients received the most effective, evidence based practice.</a:t>
            </a:r>
          </a:p>
          <a:p>
            <a:endParaRPr lang="en-GB" sz="1000" dirty="0"/>
          </a:p>
          <a:p>
            <a:r>
              <a:rPr lang="en-GB" sz="1000" dirty="0"/>
              <a:t>Of the </a:t>
            </a:r>
            <a:r>
              <a:rPr lang="en-GB" sz="1000" dirty="0" smtClean="0"/>
              <a:t>7 </a:t>
            </a:r>
            <a:r>
              <a:rPr lang="en-GB" sz="1000" dirty="0"/>
              <a:t>patient questionnaires returned, 100% of patients felt their knowledge of falls prevention </a:t>
            </a:r>
            <a:r>
              <a:rPr lang="en-GB" sz="1000" dirty="0" smtClean="0"/>
              <a:t>had increased. 100% reported increased confidence </a:t>
            </a:r>
            <a:r>
              <a:rPr lang="en-GB" sz="1000" dirty="0"/>
              <a:t>in reducing risk of falling </a:t>
            </a:r>
            <a:r>
              <a:rPr lang="en-GB" sz="1000" dirty="0" smtClean="0"/>
              <a:t>and 100% reported reduced </a:t>
            </a:r>
            <a:r>
              <a:rPr lang="en-GB" sz="1000" dirty="0"/>
              <a:t>anxiety and fear of </a:t>
            </a:r>
            <a:r>
              <a:rPr lang="en-GB" sz="1000" dirty="0" smtClean="0"/>
              <a:t>falling from attending the education group.</a:t>
            </a:r>
            <a:endParaRPr lang="en-GB" sz="1000" dirty="0"/>
          </a:p>
          <a:p>
            <a:endParaRPr lang="en-GB" sz="1000" dirty="0"/>
          </a:p>
          <a:p>
            <a:r>
              <a:rPr lang="en-GB" sz="1000" dirty="0" smtClean="0"/>
              <a:t>Patients reported that the key information learnt were; </a:t>
            </a:r>
            <a:r>
              <a:rPr lang="en-GB" sz="1000" dirty="0"/>
              <a:t>dietary advice</a:t>
            </a:r>
            <a:r>
              <a:rPr lang="en-GB" sz="1000" dirty="0" smtClean="0"/>
              <a:t>, backward chaining, </a:t>
            </a:r>
            <a:r>
              <a:rPr lang="en-GB" sz="1000" dirty="0"/>
              <a:t>appropriate footwear, education of importance of night lighting/environment and staying vigilant regarding safety of falls.</a:t>
            </a:r>
          </a:p>
          <a:p>
            <a:endParaRPr lang="en-GB" sz="1000" dirty="0"/>
          </a:p>
          <a:p>
            <a:r>
              <a:rPr lang="en-GB" sz="1000" dirty="0" smtClean="0"/>
              <a:t>Patient suggestions for </a:t>
            </a:r>
            <a:r>
              <a:rPr lang="en-GB" sz="1000" dirty="0"/>
              <a:t>service improvement </a:t>
            </a:r>
            <a:r>
              <a:rPr lang="en-GB" sz="1000" dirty="0" smtClean="0"/>
              <a:t>included; </a:t>
            </a:r>
            <a:r>
              <a:rPr lang="en-GB" sz="1000" dirty="0"/>
              <a:t>ensuring service delivery remained group based for it’s social </a:t>
            </a:r>
            <a:r>
              <a:rPr lang="en-GB" sz="1000" dirty="0" smtClean="0"/>
              <a:t>element as well as the service providing </a:t>
            </a:r>
            <a:r>
              <a:rPr lang="en-GB" sz="1000" dirty="0"/>
              <a:t>more educational groups </a:t>
            </a:r>
            <a:r>
              <a:rPr lang="en-GB" sz="1000" dirty="0" smtClean="0"/>
              <a:t>due </a:t>
            </a:r>
            <a:r>
              <a:rPr lang="en-GB" sz="1000" dirty="0"/>
              <a:t>to </a:t>
            </a:r>
            <a:r>
              <a:rPr lang="en-GB" sz="1000" dirty="0" smtClean="0"/>
              <a:t>the enjoyment of group based participation and patient involvement and inclusivity.</a:t>
            </a:r>
            <a:endParaRPr lang="en-GB" sz="1000" dirty="0"/>
          </a:p>
        </p:txBody>
      </p:sp>
      <p:sp>
        <p:nvSpPr>
          <p:cNvPr id="9" name="TextBox 8"/>
          <p:cNvSpPr txBox="1"/>
          <p:nvPr/>
        </p:nvSpPr>
        <p:spPr>
          <a:xfrm>
            <a:off x="4711950" y="3077283"/>
            <a:ext cx="7418888" cy="2831544"/>
          </a:xfrm>
          <a:prstGeom prst="rect">
            <a:avLst/>
          </a:prstGeom>
          <a:noFill/>
        </p:spPr>
        <p:txBody>
          <a:bodyPr wrap="square" rtlCol="0">
            <a:spAutoFit/>
          </a:bodyPr>
          <a:lstStyle/>
          <a:p>
            <a:r>
              <a:rPr lang="en-GB" u="sng" dirty="0"/>
              <a:t>Conclusion/limiting factors</a:t>
            </a:r>
          </a:p>
          <a:p>
            <a:r>
              <a:rPr lang="en-GB" sz="1000" dirty="0"/>
              <a:t>The MTRU is a 10 bedded unit with a variety of </a:t>
            </a:r>
            <a:r>
              <a:rPr lang="en-GB" sz="1000" dirty="0" smtClean="0"/>
              <a:t>patients with complex rehabilitation needs, </a:t>
            </a:r>
            <a:r>
              <a:rPr lang="en-GB" sz="1000" dirty="0"/>
              <a:t>ranging from simple falls to high speed road traffic collisions. As such, there is a varying degree of injury and functionality in patients admitted to the unit</a:t>
            </a:r>
            <a:r>
              <a:rPr lang="en-GB" sz="1000" dirty="0" smtClean="0"/>
              <a:t>.</a:t>
            </a:r>
          </a:p>
          <a:p>
            <a:r>
              <a:rPr lang="en-GB" sz="1000" dirty="0" smtClean="0"/>
              <a:t>NICE (2013) recommend falls assessment and education is delivered to all patients admitted to hospital following a fall or for patients aged 65+ at risk of falling. This </a:t>
            </a:r>
            <a:r>
              <a:rPr lang="en-GB" sz="1000" dirty="0"/>
              <a:t>means </a:t>
            </a:r>
            <a:r>
              <a:rPr lang="en-GB" sz="1000" dirty="0" smtClean="0"/>
              <a:t>that this patient group </a:t>
            </a:r>
            <a:r>
              <a:rPr lang="en-GB" sz="1000" dirty="0"/>
              <a:t>may or may not benefit </a:t>
            </a:r>
            <a:r>
              <a:rPr lang="en-GB" sz="1000" dirty="0" smtClean="0"/>
              <a:t>from this group and it can be the appropriateness of the group attendees is down to clinical discretion. </a:t>
            </a:r>
          </a:p>
          <a:p>
            <a:endParaRPr lang="en-GB" sz="1000" dirty="0"/>
          </a:p>
          <a:p>
            <a:r>
              <a:rPr lang="en-GB" sz="1000" dirty="0"/>
              <a:t>Another thing to consider is that there is generally an increase length of stay </a:t>
            </a:r>
            <a:r>
              <a:rPr lang="en-GB" sz="1000" dirty="0" smtClean="0"/>
              <a:t>for patients </a:t>
            </a:r>
            <a:r>
              <a:rPr lang="en-GB" sz="1000" dirty="0"/>
              <a:t>on MTRU due to the complexity of their </a:t>
            </a:r>
            <a:r>
              <a:rPr lang="en-GB" sz="1000" dirty="0" smtClean="0"/>
              <a:t>injuries and social situations. </a:t>
            </a:r>
            <a:r>
              <a:rPr lang="en-GB" sz="1000" dirty="0"/>
              <a:t>T</a:t>
            </a:r>
            <a:r>
              <a:rPr lang="en-GB" sz="1000" dirty="0" smtClean="0"/>
              <a:t>his </a:t>
            </a:r>
            <a:r>
              <a:rPr lang="en-GB" sz="1000" dirty="0"/>
              <a:t>training would </a:t>
            </a:r>
            <a:r>
              <a:rPr lang="en-GB" sz="1000" dirty="0" smtClean="0"/>
              <a:t>also not </a:t>
            </a:r>
            <a:r>
              <a:rPr lang="en-GB" sz="1000" dirty="0"/>
              <a:t>be beneficial delivered multiple times for the same patient.</a:t>
            </a:r>
          </a:p>
          <a:p>
            <a:endParaRPr lang="en-GB" sz="1000" dirty="0"/>
          </a:p>
          <a:p>
            <a:r>
              <a:rPr lang="en-GB" sz="1000" dirty="0"/>
              <a:t>The same therapist delivered the training which was effective in ensuring consistency of service delivery. However, it did not allow for the training to be delivered when </a:t>
            </a:r>
            <a:r>
              <a:rPr lang="en-GB" sz="1000" dirty="0" smtClean="0"/>
              <a:t>annual leave or sickness presents. </a:t>
            </a:r>
            <a:r>
              <a:rPr lang="en-GB" sz="1000" dirty="0"/>
              <a:t>T</a:t>
            </a:r>
            <a:r>
              <a:rPr lang="en-GB" sz="1000" dirty="0" smtClean="0"/>
              <a:t>here is also a training need </a:t>
            </a:r>
            <a:r>
              <a:rPr lang="en-GB" sz="1000" dirty="0"/>
              <a:t>for </a:t>
            </a:r>
            <a:r>
              <a:rPr lang="en-GB" sz="1000" dirty="0" smtClean="0"/>
              <a:t>the rotational staff member delivering the training which can create a delay in service delivery. </a:t>
            </a:r>
          </a:p>
          <a:p>
            <a:endParaRPr lang="en-GB" sz="1000" dirty="0"/>
          </a:p>
          <a:p>
            <a:r>
              <a:rPr lang="en-GB" sz="1000" dirty="0"/>
              <a:t>Due to </a:t>
            </a:r>
            <a:r>
              <a:rPr lang="en-GB" sz="1000" dirty="0" smtClean="0"/>
              <a:t>these limitations </a:t>
            </a:r>
            <a:r>
              <a:rPr lang="en-GB" sz="1000" dirty="0"/>
              <a:t>the sample </a:t>
            </a:r>
            <a:r>
              <a:rPr lang="en-GB" sz="1000" dirty="0" smtClean="0"/>
              <a:t>size </a:t>
            </a:r>
            <a:r>
              <a:rPr lang="en-GB" sz="1000" dirty="0"/>
              <a:t>was relatively </a:t>
            </a:r>
            <a:r>
              <a:rPr lang="en-GB" sz="1000" dirty="0" smtClean="0"/>
              <a:t>low. However, results demonstrate the group is an </a:t>
            </a:r>
            <a:r>
              <a:rPr lang="en-GB" sz="1000" dirty="0"/>
              <a:t>effective educational </a:t>
            </a:r>
            <a:r>
              <a:rPr lang="en-GB" sz="1000" dirty="0" smtClean="0"/>
              <a:t>resource, delivered in a </a:t>
            </a:r>
            <a:r>
              <a:rPr lang="en-GB" sz="1000" dirty="0"/>
              <a:t>cost effective format where all patients </a:t>
            </a:r>
            <a:r>
              <a:rPr lang="en-GB" sz="1000" dirty="0" smtClean="0"/>
              <a:t>reported increase in </a:t>
            </a:r>
            <a:r>
              <a:rPr lang="en-GB" sz="1000" dirty="0"/>
              <a:t>knowledge of falls </a:t>
            </a:r>
            <a:r>
              <a:rPr lang="en-GB" sz="1000" dirty="0" smtClean="0"/>
              <a:t>prevention, increased confidence in reducing risk of falling and reduced fear and anxiety of falling.  </a:t>
            </a:r>
            <a:endParaRPr lang="en-GB" sz="1000" dirty="0"/>
          </a:p>
        </p:txBody>
      </p:sp>
      <p:sp>
        <p:nvSpPr>
          <p:cNvPr id="10" name="TextBox 9"/>
          <p:cNvSpPr txBox="1"/>
          <p:nvPr/>
        </p:nvSpPr>
        <p:spPr>
          <a:xfrm>
            <a:off x="4711949" y="5869199"/>
            <a:ext cx="7406159" cy="830997"/>
          </a:xfrm>
          <a:prstGeom prst="rect">
            <a:avLst/>
          </a:prstGeom>
          <a:noFill/>
        </p:spPr>
        <p:txBody>
          <a:bodyPr wrap="square" rtlCol="0">
            <a:spAutoFit/>
          </a:bodyPr>
          <a:lstStyle/>
          <a:p>
            <a:r>
              <a:rPr lang="en-GB" u="sng" dirty="0"/>
              <a:t>Future considerations</a:t>
            </a:r>
          </a:p>
          <a:p>
            <a:pPr marL="171450" indent="-171450">
              <a:buFontTx/>
              <a:buChar char="-"/>
            </a:pPr>
            <a:r>
              <a:rPr lang="en-GB" sz="1000" dirty="0" smtClean="0"/>
              <a:t>To </a:t>
            </a:r>
            <a:r>
              <a:rPr lang="en-GB" sz="1000" dirty="0"/>
              <a:t>ensure consistency in delivery of the falls education </a:t>
            </a:r>
            <a:r>
              <a:rPr lang="en-GB" sz="1000" dirty="0" smtClean="0"/>
              <a:t>group via in-service training for all new rotational staff. </a:t>
            </a:r>
          </a:p>
          <a:p>
            <a:pPr marL="171450" indent="-171450">
              <a:buFontTx/>
              <a:buChar char="-"/>
            </a:pPr>
            <a:r>
              <a:rPr lang="en-GB" sz="1000" dirty="0" smtClean="0"/>
              <a:t>To explore the delivery of the group by additional staff for when cover is required. </a:t>
            </a:r>
          </a:p>
          <a:p>
            <a:pPr marL="171450" indent="-171450">
              <a:buFontTx/>
              <a:buChar char="-"/>
            </a:pPr>
            <a:r>
              <a:rPr lang="en-GB" sz="1000" dirty="0" smtClean="0"/>
              <a:t>To </a:t>
            </a:r>
            <a:r>
              <a:rPr lang="en-GB" sz="1000" dirty="0"/>
              <a:t>explore and implement other educational </a:t>
            </a:r>
            <a:r>
              <a:rPr lang="en-GB" sz="1000" dirty="0" smtClean="0"/>
              <a:t>groups. </a:t>
            </a:r>
            <a:endParaRPr lang="en-GB" sz="1000" dirty="0"/>
          </a:p>
        </p:txBody>
      </p:sp>
      <p:sp>
        <p:nvSpPr>
          <p:cNvPr id="2" name="TextBox 1"/>
          <p:cNvSpPr txBox="1"/>
          <p:nvPr/>
        </p:nvSpPr>
        <p:spPr>
          <a:xfrm>
            <a:off x="1662545" y="83126"/>
            <a:ext cx="7470945" cy="377941"/>
          </a:xfrm>
          <a:prstGeom prst="rect">
            <a:avLst/>
          </a:prstGeom>
          <a:noFill/>
        </p:spPr>
        <p:txBody>
          <a:bodyPr wrap="square" rtlCol="0">
            <a:spAutoFit/>
          </a:bodyPr>
          <a:lstStyle/>
          <a:p>
            <a:pPr algn="ctr"/>
            <a:r>
              <a:rPr lang="en-GB" u="sng" dirty="0"/>
              <a:t>Evaluation of patient experience of the falls education group on MTRU </a:t>
            </a:r>
          </a:p>
        </p:txBody>
      </p:sp>
      <p:sp>
        <p:nvSpPr>
          <p:cNvPr id="14" name="Rectangle 13"/>
          <p:cNvSpPr/>
          <p:nvPr/>
        </p:nvSpPr>
        <p:spPr>
          <a:xfrm>
            <a:off x="0" y="6656141"/>
            <a:ext cx="12192000" cy="215444"/>
          </a:xfrm>
          <a:prstGeom prst="rect">
            <a:avLst/>
          </a:prstGeom>
        </p:spPr>
        <p:txBody>
          <a:bodyPr wrap="square">
            <a:spAutoFit/>
          </a:bodyPr>
          <a:lstStyle/>
          <a:p>
            <a:r>
              <a:rPr lang="en-GB" sz="800" dirty="0"/>
              <a:t>References: NICE (2013) Falls in older people: Assessing risk and prevention. Available at: https://www.nice.org.uk/guidance/cg161/resources/falls-in-older-people-assessing-risk-and-prevention-pdf-35109686728645 (Accessed: 27 August 2024). </a:t>
            </a:r>
          </a:p>
        </p:txBody>
      </p:sp>
      <p:pic>
        <p:nvPicPr>
          <p:cNvPr id="3" name="Picture 2"/>
          <p:cNvPicPr>
            <a:picLocks noChangeAspect="1"/>
          </p:cNvPicPr>
          <p:nvPr/>
        </p:nvPicPr>
        <p:blipFill rotWithShape="1">
          <a:blip r:embed="rId3"/>
          <a:srcRect l="15474" t="4229" r="6355" b="4923"/>
          <a:stretch/>
        </p:blipFill>
        <p:spPr>
          <a:xfrm>
            <a:off x="2679962" y="633046"/>
            <a:ext cx="2031988" cy="1705565"/>
          </a:xfrm>
          <a:prstGeom prst="rect">
            <a:avLst/>
          </a:prstGeom>
        </p:spPr>
      </p:pic>
      <p:pic>
        <p:nvPicPr>
          <p:cNvPr id="11" name="Picture 4" descr="Careers | Newcastle Hospitals | NHS | Newcastle Hospitals"/>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39199" b="39734"/>
          <a:stretch/>
        </p:blipFill>
        <p:spPr bwMode="auto">
          <a:xfrm>
            <a:off x="9259335" y="0"/>
            <a:ext cx="2932665" cy="583367"/>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0" y="0"/>
            <a:ext cx="1536700" cy="254000"/>
          </a:xfrm>
          <a:prstGeom prst="rect">
            <a:avLst/>
          </a:prstGeom>
          <a:noFill/>
        </p:spPr>
        <p:txBody>
          <a:bodyPr wrap="square" rtlCol="0">
            <a:spAutoFit/>
          </a:bodyPr>
          <a:lstStyle/>
          <a:p>
            <a:r>
              <a:rPr lang="en-GB" sz="1000" dirty="0"/>
              <a:t>By Ben Lowes, B5PT</a:t>
            </a:r>
          </a:p>
        </p:txBody>
      </p:sp>
      <p:pic>
        <p:nvPicPr>
          <p:cNvPr id="15" name="Picture 14"/>
          <p:cNvPicPr>
            <a:picLocks noChangeAspect="1"/>
          </p:cNvPicPr>
          <p:nvPr/>
        </p:nvPicPr>
        <p:blipFill rotWithShape="1">
          <a:blip r:embed="rId5"/>
          <a:srcRect l="14263" t="6461" r="14496" b="6721"/>
          <a:stretch/>
        </p:blipFill>
        <p:spPr>
          <a:xfrm>
            <a:off x="2998796" y="2583871"/>
            <a:ext cx="1430242" cy="1735323"/>
          </a:xfrm>
          <a:prstGeom prst="rect">
            <a:avLst/>
          </a:prstGeom>
        </p:spPr>
      </p:pic>
      <p:pic>
        <p:nvPicPr>
          <p:cNvPr id="7" name="Picture 6"/>
          <p:cNvPicPr>
            <a:picLocks noChangeAspect="1"/>
          </p:cNvPicPr>
          <p:nvPr/>
        </p:nvPicPr>
        <p:blipFill rotWithShape="1">
          <a:blip r:embed="rId6"/>
          <a:srcRect l="8880" t="10328" r="12287" b="13850"/>
          <a:stretch/>
        </p:blipFill>
        <p:spPr>
          <a:xfrm>
            <a:off x="2747759" y="4564455"/>
            <a:ext cx="1896394" cy="1890541"/>
          </a:xfrm>
          <a:prstGeom prst="rect">
            <a:avLst/>
          </a:prstGeom>
        </p:spPr>
      </p:pic>
    </p:spTree>
    <p:extLst>
      <p:ext uri="{BB962C8B-B14F-4D97-AF65-F5344CB8AC3E}">
        <p14:creationId xmlns:p14="http://schemas.microsoft.com/office/powerpoint/2010/main" val="2654421901"/>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511</TotalTime>
  <Words>741</Words>
  <Application>Microsoft Office PowerPoint</Application>
  <PresentationFormat>Widescreen</PresentationFormat>
  <Paragraphs>36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Trebuchet MS</vt:lpstr>
      <vt:lpstr>Wingdings 3</vt:lpstr>
      <vt:lpstr>Facet</vt:lpstr>
      <vt:lpstr>PowerPoint Presentation</vt:lpstr>
    </vt:vector>
  </TitlesOfParts>
  <Company>Newcastle upon Tyne Hospitals NHS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Lowes, Ben</dc:creator>
  <cp:lastModifiedBy>Graham, Stephanie (THE NEWCASTLE UPON TYNE HOSPITALS NHS FOUNDATION TRUST)</cp:lastModifiedBy>
  <cp:revision>54</cp:revision>
  <dcterms:created xsi:type="dcterms:W3CDTF">2023-08-14T07:22:50Z</dcterms:created>
  <dcterms:modified xsi:type="dcterms:W3CDTF">2024-09-25T08:02:51Z</dcterms:modified>
</cp:coreProperties>
</file>