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8"/>
  </p:notesMasterIdLst>
  <p:sldIdLst>
    <p:sldId id="256" r:id="rId2"/>
    <p:sldId id="258" r:id="rId3"/>
    <p:sldId id="259" r:id="rId4"/>
    <p:sldId id="260" r:id="rId5"/>
    <p:sldId id="262"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169" autoAdjust="0"/>
  </p:normalViewPr>
  <p:slideViewPr>
    <p:cSldViewPr snapToGrid="0">
      <p:cViewPr varScale="1">
        <p:scale>
          <a:sx n="86" d="100"/>
          <a:sy n="86" d="100"/>
        </p:scale>
        <p:origin x="15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7AD493-E7BB-4C97-983D-49EADC4F42DA}" type="datetimeFigureOut">
              <a:rPr lang="en-GB" smtClean="0"/>
              <a:t>07/10/2024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59F9A1-90C2-47E3-97A8-525A9058C099}" type="slidenum">
              <a:rPr lang="en-GB" smtClean="0"/>
              <a:t>‹#›</a:t>
            </a:fld>
            <a:endParaRPr lang="en-GB"/>
          </a:p>
        </p:txBody>
      </p:sp>
    </p:spTree>
    <p:extLst>
      <p:ext uri="{BB962C8B-B14F-4D97-AF65-F5344CB8AC3E}">
        <p14:creationId xmlns:p14="http://schemas.microsoft.com/office/powerpoint/2010/main" val="1613978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both here to help educate our Radiology workforce about the wonderful world of research and how you can implement research into your current job role.</a:t>
            </a:r>
          </a:p>
          <a:p>
            <a:endParaRPr lang="en-GB" dirty="0"/>
          </a:p>
          <a:p>
            <a:r>
              <a:rPr lang="en-GB" dirty="0"/>
              <a:t>We are both on a 1-year secondment through the Imaging Academy and NIHR to work with our 8 regional Trusts to deliver Radiology Research.</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I’ll start by telling you about our aims for radiology research……</a:t>
            </a:r>
          </a:p>
          <a:p>
            <a:endParaRPr lang="en-GB" dirty="0"/>
          </a:p>
        </p:txBody>
      </p:sp>
      <p:sp>
        <p:nvSpPr>
          <p:cNvPr id="4" name="Slide Number Placeholder 3"/>
          <p:cNvSpPr>
            <a:spLocks noGrp="1"/>
          </p:cNvSpPr>
          <p:nvPr>
            <p:ph type="sldNum" sz="quarter" idx="5"/>
          </p:nvPr>
        </p:nvSpPr>
        <p:spPr/>
        <p:txBody>
          <a:bodyPr/>
          <a:lstStyle/>
          <a:p>
            <a:fld id="{F559F9A1-90C2-47E3-97A8-525A9058C099}" type="slidenum">
              <a:rPr lang="en-GB" smtClean="0"/>
              <a:t>1</a:t>
            </a:fld>
            <a:endParaRPr lang="en-GB"/>
          </a:p>
        </p:txBody>
      </p:sp>
    </p:spTree>
    <p:extLst>
      <p:ext uri="{BB962C8B-B14F-4D97-AF65-F5344CB8AC3E}">
        <p14:creationId xmlns:p14="http://schemas.microsoft.com/office/powerpoint/2010/main" val="2382536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dirty="0"/>
              <a:t>1 – to enable a research culture.       </a:t>
            </a:r>
          </a:p>
          <a:p>
            <a:pPr fontAlgn="base"/>
            <a:r>
              <a:rPr lang="en-GB" dirty="0"/>
              <a:t>4- Not just supporting other peoples’ research with imaging, I’m talking about radiology LED research which is improving our practices or procedures or enhancing the patient experience or their care pathway within radiology.</a:t>
            </a:r>
          </a:p>
          <a:p>
            <a:pPr fontAlgn="base"/>
            <a:r>
              <a:rPr lang="en-GB" dirty="0"/>
              <a:t>5 – A common theme in the region is that research activity in radiology goes un-documented.  We want to encourage all of the regional Trusts to document all of the imaging they do for research studies.  This will help prove how research active our Radiology departments are which could lead to research funding being more favourable to Radiology and this can be ploughed back into Radiology to support Radiology led research.</a:t>
            </a:r>
          </a:p>
        </p:txBody>
      </p:sp>
      <p:sp>
        <p:nvSpPr>
          <p:cNvPr id="4" name="Slide Number Placeholder 3"/>
          <p:cNvSpPr>
            <a:spLocks noGrp="1"/>
          </p:cNvSpPr>
          <p:nvPr>
            <p:ph type="sldNum" sz="quarter" idx="5"/>
          </p:nvPr>
        </p:nvSpPr>
        <p:spPr/>
        <p:txBody>
          <a:bodyPr/>
          <a:lstStyle/>
          <a:p>
            <a:fld id="{F559F9A1-90C2-47E3-97A8-525A9058C099}" type="slidenum">
              <a:rPr lang="en-GB" smtClean="0"/>
              <a:t>2</a:t>
            </a:fld>
            <a:endParaRPr lang="en-GB"/>
          </a:p>
        </p:txBody>
      </p:sp>
    </p:spTree>
    <p:extLst>
      <p:ext uri="{BB962C8B-B14F-4D97-AF65-F5344CB8AC3E}">
        <p14:creationId xmlns:p14="http://schemas.microsoft.com/office/powerpoint/2010/main" val="2260972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visiting hospital sites armed with information such as how to get started in doing some research &amp; what funding is available.  Radiology staff attend to explore their research ideas, find out what research is happening at other radiology sites, or just have a chat and see if anything sparks their interests….and of course we entice them for a chat with some freebies too!</a:t>
            </a:r>
          </a:p>
          <a:p>
            <a:endParaRPr lang="en-GB" dirty="0"/>
          </a:p>
          <a:p>
            <a:r>
              <a:rPr lang="en-GB" dirty="0"/>
              <a:t>(Last point)  All of these questions were covered in a scoping survey which ended at the beginning of this month so we are busy analysing the data and working on how we can deliver what the region requires.   </a:t>
            </a:r>
          </a:p>
        </p:txBody>
      </p:sp>
      <p:sp>
        <p:nvSpPr>
          <p:cNvPr id="4" name="Slide Number Placeholder 3"/>
          <p:cNvSpPr>
            <a:spLocks noGrp="1"/>
          </p:cNvSpPr>
          <p:nvPr>
            <p:ph type="sldNum" sz="quarter" idx="5"/>
          </p:nvPr>
        </p:nvSpPr>
        <p:spPr/>
        <p:txBody>
          <a:bodyPr/>
          <a:lstStyle/>
          <a:p>
            <a:fld id="{F559F9A1-90C2-47E3-97A8-525A9058C099}" type="slidenum">
              <a:rPr lang="en-GB" smtClean="0"/>
              <a:t>3</a:t>
            </a:fld>
            <a:endParaRPr lang="en-GB"/>
          </a:p>
        </p:txBody>
      </p:sp>
    </p:spTree>
    <p:extLst>
      <p:ext uri="{BB962C8B-B14F-4D97-AF65-F5344CB8AC3E}">
        <p14:creationId xmlns:p14="http://schemas.microsoft.com/office/powerpoint/2010/main" val="2041097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Drop in sessions to chat with radiology about the results of the survey and how we can deliver on their individual needs.</a:t>
            </a:r>
          </a:p>
          <a:p>
            <a:r>
              <a:rPr lang="en-GB" dirty="0"/>
              <a:t>Work with teams to help collaborations across sites – expanding our current roles to include research is a way of promoting and consolidating our professional identity.</a:t>
            </a:r>
          </a:p>
          <a:p>
            <a:r>
              <a:rPr lang="en-GB" dirty="0"/>
              <a:t>We want to support people to step outside of their comfort zones and share the work that they have done.</a:t>
            </a:r>
          </a:p>
          <a:p>
            <a:endParaRPr lang="en-GB" dirty="0"/>
          </a:p>
          <a:p>
            <a:endParaRPr lang="en-GB" dirty="0"/>
          </a:p>
          <a:p>
            <a:r>
              <a:rPr lang="en-GB" dirty="0"/>
              <a:t>We have worked with our Radiology Clinical Educators in Newcastle to give student Radiographers some hands-on experience of research.  </a:t>
            </a:r>
          </a:p>
          <a:p>
            <a:r>
              <a:rPr lang="en-GB" dirty="0"/>
              <a:t>3</a:t>
            </a:r>
            <a:r>
              <a:rPr lang="en-GB" baseline="30000" dirty="0"/>
              <a:t>rd</a:t>
            </a:r>
            <a:r>
              <a:rPr lang="en-GB" dirty="0"/>
              <a:t> year students</a:t>
            </a:r>
          </a:p>
          <a:p>
            <a:r>
              <a:rPr lang="en-GB" dirty="0"/>
              <a:t>In Jan - 1 or 2 days to shadow the research team</a:t>
            </a:r>
          </a:p>
          <a:p>
            <a:r>
              <a:rPr lang="en-GB" dirty="0"/>
              <a:t>Get feedback from the students and the radiology team to see if this can be rolled out in the region.</a:t>
            </a:r>
          </a:p>
        </p:txBody>
      </p:sp>
      <p:sp>
        <p:nvSpPr>
          <p:cNvPr id="4" name="Slide Number Placeholder 3"/>
          <p:cNvSpPr>
            <a:spLocks noGrp="1"/>
          </p:cNvSpPr>
          <p:nvPr>
            <p:ph type="sldNum" sz="quarter" idx="5"/>
          </p:nvPr>
        </p:nvSpPr>
        <p:spPr/>
        <p:txBody>
          <a:bodyPr/>
          <a:lstStyle/>
          <a:p>
            <a:fld id="{F559F9A1-90C2-47E3-97A8-525A9058C099}" type="slidenum">
              <a:rPr lang="en-GB" smtClean="0"/>
              <a:t>4</a:t>
            </a:fld>
            <a:endParaRPr lang="en-GB"/>
          </a:p>
        </p:txBody>
      </p:sp>
    </p:spTree>
    <p:extLst>
      <p:ext uri="{BB962C8B-B14F-4D97-AF65-F5344CB8AC3E}">
        <p14:creationId xmlns:p14="http://schemas.microsoft.com/office/powerpoint/2010/main" val="3524012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isn’t a quick fix over 6-12months.  We have an ongoing strategy to bring Radiology Research into the limelight.</a:t>
            </a:r>
          </a:p>
          <a:p>
            <a:endParaRPr lang="en-GB" dirty="0"/>
          </a:p>
        </p:txBody>
      </p:sp>
      <p:sp>
        <p:nvSpPr>
          <p:cNvPr id="4" name="Slide Number Placeholder 3"/>
          <p:cNvSpPr>
            <a:spLocks noGrp="1"/>
          </p:cNvSpPr>
          <p:nvPr>
            <p:ph type="sldNum" sz="quarter" idx="5"/>
          </p:nvPr>
        </p:nvSpPr>
        <p:spPr/>
        <p:txBody>
          <a:bodyPr/>
          <a:lstStyle/>
          <a:p>
            <a:fld id="{F559F9A1-90C2-47E3-97A8-525A9058C099}" type="slidenum">
              <a:rPr lang="en-GB" smtClean="0"/>
              <a:t>5</a:t>
            </a:fld>
            <a:endParaRPr lang="en-GB"/>
          </a:p>
        </p:txBody>
      </p:sp>
    </p:spTree>
    <p:extLst>
      <p:ext uri="{BB962C8B-B14F-4D97-AF65-F5344CB8AC3E}">
        <p14:creationId xmlns:p14="http://schemas.microsoft.com/office/powerpoint/2010/main" val="2814446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Futures web page is designed to educate and support you through all aspects of Radiology Research.  You can use the forum to ask any research questions, no matter how small.  This is a safe, supportive space for you to find out what is happening throughout the region and see what collaborations you can make!</a:t>
            </a:r>
          </a:p>
          <a:p>
            <a:endParaRPr lang="en-GB" dirty="0"/>
          </a:p>
          <a:p>
            <a:r>
              <a:rPr lang="en-GB" dirty="0"/>
              <a:t>This is an AHP celebration day so I should point out that even if you are not a Radiographer, our NHS Futures page will be useful to you.  It has funding and research information that is valid and current for all AHP’s too.  Feel free to give us some feedback as this is a new venture so your comments and thoughts are appreciated.</a:t>
            </a:r>
          </a:p>
          <a:p>
            <a:endParaRPr lang="en-GB" dirty="0"/>
          </a:p>
          <a:p>
            <a:r>
              <a:rPr lang="en-GB" dirty="0"/>
              <a:t>If you have any questions you can contact myself or Georgia via email.</a:t>
            </a:r>
          </a:p>
          <a:p>
            <a:endParaRPr lang="en-GB" dirty="0"/>
          </a:p>
          <a:p>
            <a:r>
              <a:rPr lang="en-GB" dirty="0"/>
              <a:t>Thanks for listening.</a:t>
            </a:r>
          </a:p>
        </p:txBody>
      </p:sp>
      <p:sp>
        <p:nvSpPr>
          <p:cNvPr id="4" name="Slide Number Placeholder 3"/>
          <p:cNvSpPr>
            <a:spLocks noGrp="1"/>
          </p:cNvSpPr>
          <p:nvPr>
            <p:ph type="sldNum" sz="quarter" idx="5"/>
          </p:nvPr>
        </p:nvSpPr>
        <p:spPr/>
        <p:txBody>
          <a:bodyPr/>
          <a:lstStyle/>
          <a:p>
            <a:fld id="{F559F9A1-90C2-47E3-97A8-525A9058C099}" type="slidenum">
              <a:rPr lang="en-GB" smtClean="0"/>
              <a:t>6</a:t>
            </a:fld>
            <a:endParaRPr lang="en-GB"/>
          </a:p>
        </p:txBody>
      </p:sp>
    </p:spTree>
    <p:extLst>
      <p:ext uri="{BB962C8B-B14F-4D97-AF65-F5344CB8AC3E}">
        <p14:creationId xmlns:p14="http://schemas.microsoft.com/office/powerpoint/2010/main" val="1368719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A5E005-BB02-4A95-8042-74563EA87F9E}" type="datetimeFigureOut">
              <a:rPr lang="en-GB" smtClean="0"/>
              <a:t>07/10/2024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2380210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74537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621368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62021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697167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1A5E005-BB02-4A95-8042-74563EA87F9E}" type="datetimeFigureOut">
              <a:rPr lang="en-GB" smtClean="0"/>
              <a:t>07/10/2024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3094067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1A5E005-BB02-4A95-8042-74563EA87F9E}" type="datetimeFigureOut">
              <a:rPr lang="en-GB" smtClean="0"/>
              <a:t>07/10/2024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1340805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5E005-BB02-4A95-8042-74563EA87F9E}" type="datetimeFigureOut">
              <a:rPr lang="en-GB" smtClean="0"/>
              <a:t>07/10/2024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32306285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5E005-BB02-4A95-8042-74563EA87F9E}" type="datetimeFigureOut">
              <a:rPr lang="en-GB" smtClean="0"/>
              <a:t>07/10/2024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170663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5E005-BB02-4A95-8042-74563EA87F9E}" type="datetimeFigureOut">
              <a:rPr lang="en-GB" smtClean="0"/>
              <a:t>07/10/2024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2574926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A5E005-BB02-4A95-8042-74563EA87F9E}" type="datetimeFigureOut">
              <a:rPr lang="en-GB" smtClean="0"/>
              <a:t>07/10/2024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4225312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225964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A5E005-BB02-4A95-8042-74563EA87F9E}" type="datetimeFigureOut">
              <a:rPr lang="en-GB" smtClean="0"/>
              <a:t>07/10/2024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2917992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A5E005-BB02-4A95-8042-74563EA87F9E}" type="datetimeFigureOut">
              <a:rPr lang="en-GB" smtClean="0"/>
              <a:t>07/10/2024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1409513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1A5E005-BB02-4A95-8042-74563EA87F9E}" type="datetimeFigureOut">
              <a:rPr lang="en-GB" smtClean="0"/>
              <a:t>07/10/2024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3327317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268989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A5E005-BB02-4A95-8042-74563EA87F9E}" type="datetimeFigureOut">
              <a:rPr lang="en-GB" smtClean="0"/>
              <a:t>07/10/2024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4A6C28-8C0D-47AC-8858-4537E26476EC}" type="slidenum">
              <a:rPr lang="en-GB" smtClean="0"/>
              <a:t>‹#›</a:t>
            </a:fld>
            <a:endParaRPr lang="en-GB"/>
          </a:p>
        </p:txBody>
      </p:sp>
    </p:spTree>
    <p:extLst>
      <p:ext uri="{BB962C8B-B14F-4D97-AF65-F5344CB8AC3E}">
        <p14:creationId xmlns:p14="http://schemas.microsoft.com/office/powerpoint/2010/main" val="1392459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1A5E005-BB02-4A95-8042-74563EA87F9E}" type="datetimeFigureOut">
              <a:rPr lang="en-GB" smtClean="0"/>
              <a:t>07/10/2024</a:t>
            </a:fld>
            <a:endParaRPr lang="en-GB"/>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GB"/>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BA4A6C28-8C0D-47AC-8858-4537E26476EC}" type="slidenum">
              <a:rPr lang="en-GB" smtClean="0"/>
              <a:t>‹#›</a:t>
            </a:fld>
            <a:endParaRPr lang="en-GB"/>
          </a:p>
        </p:txBody>
      </p:sp>
    </p:spTree>
    <p:extLst>
      <p:ext uri="{BB962C8B-B14F-4D97-AF65-F5344CB8AC3E}">
        <p14:creationId xmlns:p14="http://schemas.microsoft.com/office/powerpoint/2010/main" val="5424977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mailto:Clare.moody1@nhs.net"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hyperlink" Target="mailto:Georgia.williams11@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E2BA2D5-46A3-46C0-98C9-A072D543B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map of a state with different colored areas&#10;&#10;Description automatically generated">
            <a:extLst>
              <a:ext uri="{FF2B5EF4-FFF2-40B4-BE49-F238E27FC236}">
                <a16:creationId xmlns:a16="http://schemas.microsoft.com/office/drawing/2014/main" id="{6029AFCF-3BD4-DEE3-ADF2-8E8644FB551B}"/>
              </a:ext>
            </a:extLst>
          </p:cNvPr>
          <p:cNvPicPr>
            <a:picLocks noChangeAspect="1"/>
          </p:cNvPicPr>
          <p:nvPr/>
        </p:nvPicPr>
        <p:blipFill>
          <a:blip r:embed="rId3"/>
          <a:stretch>
            <a:fillRect/>
          </a:stretch>
        </p:blipFill>
        <p:spPr>
          <a:xfrm>
            <a:off x="124256" y="1880018"/>
            <a:ext cx="5700935" cy="4831543"/>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pic>
        <p:nvPicPr>
          <p:cNvPr id="13" name="Picture 12">
            <a:extLst>
              <a:ext uri="{FF2B5EF4-FFF2-40B4-BE49-F238E27FC236}">
                <a16:creationId xmlns:a16="http://schemas.microsoft.com/office/drawing/2014/main" id="{3573895B-DA42-4260-AE1E-182BA41232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DE43CDD-8EA1-888B-BD09-35D04E2BD634}"/>
              </a:ext>
            </a:extLst>
          </p:cNvPr>
          <p:cNvSpPr>
            <a:spLocks noGrp="1"/>
          </p:cNvSpPr>
          <p:nvPr>
            <p:ph type="ctrTitle"/>
          </p:nvPr>
        </p:nvSpPr>
        <p:spPr>
          <a:xfrm>
            <a:off x="425023" y="-773913"/>
            <a:ext cx="11642721" cy="2319336"/>
          </a:xfrm>
        </p:spPr>
        <p:txBody>
          <a:bodyPr>
            <a:normAutofit/>
          </a:bodyPr>
          <a:lstStyle/>
          <a:p>
            <a:r>
              <a:rPr lang="en-GB" sz="4400" b="1" dirty="0">
                <a:solidFill>
                  <a:srgbClr val="C00000"/>
                </a:solidFill>
              </a:rPr>
              <a:t>Radiology Research                               North East and North Cumbria (NENC)</a:t>
            </a:r>
          </a:p>
        </p:txBody>
      </p:sp>
      <p:sp>
        <p:nvSpPr>
          <p:cNvPr id="3" name="Subtitle 2">
            <a:extLst>
              <a:ext uri="{FF2B5EF4-FFF2-40B4-BE49-F238E27FC236}">
                <a16:creationId xmlns:a16="http://schemas.microsoft.com/office/drawing/2014/main" id="{6AFDC2BC-8F71-DBD9-DA54-929EB18C669F}"/>
              </a:ext>
            </a:extLst>
          </p:cNvPr>
          <p:cNvSpPr>
            <a:spLocks noGrp="1"/>
          </p:cNvSpPr>
          <p:nvPr>
            <p:ph type="subTitle" idx="1"/>
          </p:nvPr>
        </p:nvSpPr>
        <p:spPr>
          <a:xfrm>
            <a:off x="5820938" y="2988527"/>
            <a:ext cx="6246806" cy="1906859"/>
          </a:xfrm>
        </p:spPr>
        <p:txBody>
          <a:bodyPr>
            <a:noAutofit/>
          </a:bodyPr>
          <a:lstStyle/>
          <a:p>
            <a:pPr>
              <a:lnSpc>
                <a:spcPct val="110000"/>
              </a:lnSpc>
            </a:pPr>
            <a:r>
              <a:rPr lang="en-GB" sz="2400" b="1" dirty="0"/>
              <a:t>Clare Moody – Regional Lead Research Radiographer</a:t>
            </a:r>
          </a:p>
          <a:p>
            <a:pPr>
              <a:lnSpc>
                <a:spcPct val="110000"/>
              </a:lnSpc>
            </a:pPr>
            <a:endParaRPr lang="en-GB" sz="2400" b="1" dirty="0"/>
          </a:p>
          <a:p>
            <a:pPr>
              <a:lnSpc>
                <a:spcPct val="110000"/>
              </a:lnSpc>
            </a:pPr>
            <a:r>
              <a:rPr lang="en-GB" sz="2400" b="1" dirty="0"/>
              <a:t>Georgia Williams – Regional Radiology Project manager</a:t>
            </a:r>
          </a:p>
        </p:txBody>
      </p:sp>
    </p:spTree>
    <p:extLst>
      <p:ext uri="{BB962C8B-B14F-4D97-AF65-F5344CB8AC3E}">
        <p14:creationId xmlns:p14="http://schemas.microsoft.com/office/powerpoint/2010/main" val="254799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53792-AA35-C457-F672-64AE3A4F1EC5}"/>
              </a:ext>
            </a:extLst>
          </p:cNvPr>
          <p:cNvSpPr>
            <a:spLocks noGrp="1"/>
          </p:cNvSpPr>
          <p:nvPr>
            <p:ph type="title"/>
          </p:nvPr>
        </p:nvSpPr>
        <p:spPr>
          <a:xfrm>
            <a:off x="913774" y="133779"/>
            <a:ext cx="10364451" cy="1596177"/>
          </a:xfrm>
        </p:spPr>
        <p:txBody>
          <a:bodyPr/>
          <a:lstStyle/>
          <a:p>
            <a:pPr algn="ctr"/>
            <a:r>
              <a:rPr lang="en-GB" b="1" dirty="0">
                <a:solidFill>
                  <a:srgbClr val="C00000"/>
                </a:solidFill>
              </a:rPr>
              <a:t>aims for Research in Radiology</a:t>
            </a:r>
          </a:p>
        </p:txBody>
      </p:sp>
      <p:sp>
        <p:nvSpPr>
          <p:cNvPr id="3" name="TextBox 2">
            <a:extLst>
              <a:ext uri="{FF2B5EF4-FFF2-40B4-BE49-F238E27FC236}">
                <a16:creationId xmlns:a16="http://schemas.microsoft.com/office/drawing/2014/main" id="{9962E2C4-D829-D69D-B5B6-8D7E2C4CADF8}"/>
              </a:ext>
            </a:extLst>
          </p:cNvPr>
          <p:cNvSpPr txBox="1"/>
          <p:nvPr/>
        </p:nvSpPr>
        <p:spPr>
          <a:xfrm>
            <a:off x="610333" y="1777682"/>
            <a:ext cx="10518583" cy="3724096"/>
          </a:xfrm>
          <a:prstGeom prst="rect">
            <a:avLst/>
          </a:prstGeom>
          <a:noFill/>
        </p:spPr>
        <p:txBody>
          <a:bodyPr wrap="square" rtlCol="0">
            <a:spAutoFit/>
          </a:bodyPr>
          <a:lstStyle/>
          <a:p>
            <a:pPr marL="285750" indent="-285750">
              <a:lnSpc>
                <a:spcPct val="200000"/>
              </a:lnSpc>
              <a:buClr>
                <a:schemeClr val="tx1"/>
              </a:buClr>
              <a:buFont typeface="Wingdings" panose="05000000000000000000" pitchFamily="2" charset="2"/>
              <a:buChar char="§"/>
            </a:pPr>
            <a:r>
              <a:rPr lang="en-GB" sz="2000" b="1" dirty="0">
                <a:solidFill>
                  <a:schemeClr val="accent1">
                    <a:lumMod val="75000"/>
                  </a:schemeClr>
                </a:solidFill>
              </a:rPr>
              <a:t>Embed radiology research </a:t>
            </a:r>
            <a:r>
              <a:rPr lang="en-GB" sz="2000" dirty="0"/>
              <a:t>into clinical practice</a:t>
            </a:r>
          </a:p>
          <a:p>
            <a:pPr marL="285750" indent="-285750">
              <a:lnSpc>
                <a:spcPct val="200000"/>
              </a:lnSpc>
              <a:buClr>
                <a:schemeClr val="tx1"/>
              </a:buClr>
              <a:buFont typeface="Wingdings" panose="05000000000000000000" pitchFamily="2" charset="2"/>
              <a:buChar char="§"/>
            </a:pPr>
            <a:r>
              <a:rPr lang="en-GB" sz="2000" b="1" dirty="0">
                <a:solidFill>
                  <a:schemeClr val="accent1">
                    <a:lumMod val="75000"/>
                  </a:schemeClr>
                </a:solidFill>
              </a:rPr>
              <a:t>Promote</a:t>
            </a:r>
            <a:r>
              <a:rPr lang="en-GB" sz="2000" b="1" dirty="0">
                <a:solidFill>
                  <a:schemeClr val="accent1">
                    <a:lumMod val="60000"/>
                    <a:lumOff val="40000"/>
                  </a:schemeClr>
                </a:solidFill>
              </a:rPr>
              <a:t> </a:t>
            </a:r>
            <a:r>
              <a:rPr lang="en-GB" sz="2000" dirty="0"/>
              <a:t>and raise profile of research within Radiology so it is part of Directorate aims and goals</a:t>
            </a:r>
          </a:p>
          <a:p>
            <a:pPr marL="285750" indent="-285750">
              <a:lnSpc>
                <a:spcPct val="200000"/>
              </a:lnSpc>
              <a:buClr>
                <a:schemeClr val="tx1"/>
              </a:buClr>
              <a:buFont typeface="Wingdings" panose="05000000000000000000" pitchFamily="2" charset="2"/>
              <a:buChar char="§"/>
            </a:pPr>
            <a:r>
              <a:rPr lang="en-GB" sz="2000" dirty="0"/>
              <a:t>Build on and </a:t>
            </a:r>
            <a:r>
              <a:rPr lang="en-GB" sz="2000" b="1" dirty="0">
                <a:solidFill>
                  <a:schemeClr val="accent1">
                    <a:lumMod val="75000"/>
                  </a:schemeClr>
                </a:solidFill>
              </a:rPr>
              <a:t>improve</a:t>
            </a:r>
            <a:r>
              <a:rPr lang="en-GB" sz="2000" b="1" dirty="0">
                <a:solidFill>
                  <a:srgbClr val="0070C0"/>
                </a:solidFill>
              </a:rPr>
              <a:t> </a:t>
            </a:r>
            <a:r>
              <a:rPr lang="en-GB" sz="2000" dirty="0"/>
              <a:t>current radiology </a:t>
            </a:r>
            <a:r>
              <a:rPr lang="en-GB" sz="2000" b="1" dirty="0">
                <a:solidFill>
                  <a:schemeClr val="accent1">
                    <a:lumMod val="75000"/>
                  </a:schemeClr>
                </a:solidFill>
              </a:rPr>
              <a:t>research capacity </a:t>
            </a:r>
            <a:r>
              <a:rPr lang="en-GB" sz="2000" dirty="0"/>
              <a:t>and </a:t>
            </a:r>
            <a:r>
              <a:rPr lang="en-GB" sz="2000" b="1" dirty="0">
                <a:solidFill>
                  <a:schemeClr val="accent1">
                    <a:lumMod val="75000"/>
                  </a:schemeClr>
                </a:solidFill>
              </a:rPr>
              <a:t>capability</a:t>
            </a:r>
          </a:p>
          <a:p>
            <a:pPr marL="285750" indent="-285750">
              <a:lnSpc>
                <a:spcPct val="200000"/>
              </a:lnSpc>
              <a:buClr>
                <a:schemeClr val="tx1"/>
              </a:buClr>
              <a:buFont typeface="Wingdings" panose="05000000000000000000" pitchFamily="2" charset="2"/>
              <a:buChar char="§"/>
            </a:pPr>
            <a:r>
              <a:rPr lang="en-GB" sz="2000" dirty="0"/>
              <a:t>Develop</a:t>
            </a:r>
            <a:r>
              <a:rPr lang="en-GB" sz="2000" b="1" dirty="0"/>
              <a:t> </a:t>
            </a:r>
            <a:r>
              <a:rPr lang="en-GB" sz="2000" b="1" dirty="0">
                <a:solidFill>
                  <a:schemeClr val="accent1">
                    <a:lumMod val="75000"/>
                  </a:schemeClr>
                </a:solidFill>
              </a:rPr>
              <a:t>infrastructure</a:t>
            </a:r>
            <a:r>
              <a:rPr lang="en-GB" sz="2000" b="1" dirty="0">
                <a:solidFill>
                  <a:schemeClr val="accent1">
                    <a:lumMod val="60000"/>
                    <a:lumOff val="40000"/>
                  </a:schemeClr>
                </a:solidFill>
              </a:rPr>
              <a:t> </a:t>
            </a:r>
            <a:r>
              <a:rPr lang="en-GB" sz="2000" dirty="0"/>
              <a:t>to </a:t>
            </a:r>
            <a:r>
              <a:rPr lang="en-GB" sz="2000" b="1" dirty="0">
                <a:solidFill>
                  <a:schemeClr val="accent1">
                    <a:lumMod val="75000"/>
                  </a:schemeClr>
                </a:solidFill>
              </a:rPr>
              <a:t>support and build </a:t>
            </a:r>
            <a:r>
              <a:rPr lang="en-GB" sz="2000" dirty="0"/>
              <a:t>radiology-led research</a:t>
            </a:r>
          </a:p>
          <a:p>
            <a:pPr marL="285750" indent="-285750">
              <a:lnSpc>
                <a:spcPct val="200000"/>
              </a:lnSpc>
              <a:buClr>
                <a:schemeClr val="tx1"/>
              </a:buClr>
              <a:buFont typeface="Wingdings" panose="05000000000000000000" pitchFamily="2" charset="2"/>
              <a:buChar char="§"/>
            </a:pPr>
            <a:r>
              <a:rPr lang="en-GB" sz="2000" dirty="0"/>
              <a:t>Implement robust methods for </a:t>
            </a:r>
            <a:r>
              <a:rPr lang="en-GB" sz="2000" b="1" dirty="0">
                <a:solidFill>
                  <a:schemeClr val="accent1">
                    <a:lumMod val="75000"/>
                  </a:schemeClr>
                </a:solidFill>
              </a:rPr>
              <a:t>monitoring research activity</a:t>
            </a:r>
            <a:endParaRPr lang="en-GB" sz="2000" dirty="0">
              <a:solidFill>
                <a:schemeClr val="accent1">
                  <a:lumMod val="75000"/>
                </a:schemeClr>
              </a:solidFill>
            </a:endParaRPr>
          </a:p>
          <a:p>
            <a:pPr marL="457200" indent="-457200">
              <a:buAutoNum type="arabicPeriod" startAt="4"/>
            </a:pPr>
            <a:endParaRPr lang="en-GB" sz="1800" b="1" dirty="0">
              <a:solidFill>
                <a:schemeClr val="accent1">
                  <a:lumMod val="60000"/>
                  <a:lumOff val="40000"/>
                </a:schemeClr>
              </a:solidFill>
            </a:endParaRPr>
          </a:p>
          <a:p>
            <a:endParaRPr lang="en-GB" dirty="0"/>
          </a:p>
        </p:txBody>
      </p:sp>
      <p:sp>
        <p:nvSpPr>
          <p:cNvPr id="4" name="TextBox 3">
            <a:extLst>
              <a:ext uri="{FF2B5EF4-FFF2-40B4-BE49-F238E27FC236}">
                <a16:creationId xmlns:a16="http://schemas.microsoft.com/office/drawing/2014/main" id="{6AC9A6A1-134C-34F6-A486-AE41DF5F1FE5}"/>
              </a:ext>
            </a:extLst>
          </p:cNvPr>
          <p:cNvSpPr txBox="1"/>
          <p:nvPr/>
        </p:nvSpPr>
        <p:spPr>
          <a:xfrm>
            <a:off x="2832284" y="5685778"/>
            <a:ext cx="8584145" cy="461665"/>
          </a:xfrm>
          <a:prstGeom prst="rect">
            <a:avLst/>
          </a:prstGeom>
          <a:noFill/>
        </p:spPr>
        <p:txBody>
          <a:bodyPr wrap="none" rtlCol="0">
            <a:spAutoFit/>
          </a:bodyPr>
          <a:lstStyle/>
          <a:p>
            <a:r>
              <a:rPr lang="en-GB" sz="2400" dirty="0">
                <a:solidFill>
                  <a:srgbClr val="C00000"/>
                </a:solidFill>
              </a:rPr>
              <a:t>…………..to achieve this in our region we need to work together…</a:t>
            </a:r>
          </a:p>
        </p:txBody>
      </p:sp>
    </p:spTree>
    <p:extLst>
      <p:ext uri="{BB962C8B-B14F-4D97-AF65-F5344CB8AC3E}">
        <p14:creationId xmlns:p14="http://schemas.microsoft.com/office/powerpoint/2010/main" val="326916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9A0F0AC6-A89F-416B-9FA4-48E664065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218D7DD0-110F-43F3-A7E4-B51873CBF1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12" name="Rectangle 11">
            <a:extLst>
              <a:ext uri="{FF2B5EF4-FFF2-40B4-BE49-F238E27FC236}">
                <a16:creationId xmlns:a16="http://schemas.microsoft.com/office/drawing/2014/main" id="{E3F012C5-2940-4F3E-BB5E-B8B2C9E82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37C977-E7E3-44AC-AEC8-2E27641909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13876" cy="6858000"/>
          </a:xfrm>
          <a:prstGeom prst="rect">
            <a:avLst/>
          </a:prstGeom>
          <a:ln>
            <a:noFill/>
          </a:ln>
          <a:effectLst>
            <a:outerShdw blurRad="88900" dist="25400" algn="l" rotWithShape="0">
              <a:prstClr val="black">
                <a:alpha val="40000"/>
              </a:prstClr>
            </a:outerShdw>
          </a:effectLst>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A70DF37D-86A3-45DB-B1C1-580462D4BB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77037" b="73004"/>
          <a:stretch/>
        </p:blipFill>
        <p:spPr>
          <a:xfrm>
            <a:off x="1" y="-2"/>
            <a:ext cx="3321978" cy="2196792"/>
          </a:xfrm>
          <a:prstGeom prst="rect">
            <a:avLst/>
          </a:prstGeom>
        </p:spPr>
      </p:pic>
      <p:sp>
        <p:nvSpPr>
          <p:cNvPr id="2" name="Title 1">
            <a:extLst>
              <a:ext uri="{FF2B5EF4-FFF2-40B4-BE49-F238E27FC236}">
                <a16:creationId xmlns:a16="http://schemas.microsoft.com/office/drawing/2014/main" id="{7FC058F8-699A-815B-8DE1-73AF658D7933}"/>
              </a:ext>
            </a:extLst>
          </p:cNvPr>
          <p:cNvSpPr>
            <a:spLocks noGrp="1"/>
          </p:cNvSpPr>
          <p:nvPr>
            <p:ph type="title"/>
          </p:nvPr>
        </p:nvSpPr>
        <p:spPr>
          <a:xfrm>
            <a:off x="446049" y="510035"/>
            <a:ext cx="3221879" cy="4151176"/>
          </a:xfrm>
        </p:spPr>
        <p:txBody>
          <a:bodyPr vert="horz" lIns="91440" tIns="45720" rIns="91440" bIns="45720" rtlCol="0" anchor="b">
            <a:normAutofit/>
          </a:bodyPr>
          <a:lstStyle/>
          <a:p>
            <a:pPr algn="r"/>
            <a:r>
              <a:rPr lang="en-US" sz="4400" b="1" dirty="0">
                <a:solidFill>
                  <a:srgbClr val="00B0F0"/>
                </a:solidFill>
              </a:rPr>
              <a:t>What are we currently doing?</a:t>
            </a:r>
          </a:p>
        </p:txBody>
      </p:sp>
      <p:sp>
        <p:nvSpPr>
          <p:cNvPr id="3" name="TextBox 2">
            <a:extLst>
              <a:ext uri="{FF2B5EF4-FFF2-40B4-BE49-F238E27FC236}">
                <a16:creationId xmlns:a16="http://schemas.microsoft.com/office/drawing/2014/main" id="{686C3128-3351-EC7F-274C-F3A578847D99}"/>
              </a:ext>
            </a:extLst>
          </p:cNvPr>
          <p:cNvSpPr txBox="1"/>
          <p:nvPr/>
        </p:nvSpPr>
        <p:spPr>
          <a:xfrm>
            <a:off x="4459923" y="379142"/>
            <a:ext cx="7092739" cy="5977054"/>
          </a:xfrm>
          <a:prstGeom prst="rect">
            <a:avLst/>
          </a:prstGeom>
        </p:spPr>
        <p:txBody>
          <a:bodyPr vert="horz" lIns="91440" tIns="45720" rIns="91440" bIns="45720" rtlCol="0" anchor="ctr">
            <a:normAutofit/>
          </a:bodyPr>
          <a:lstStyle/>
          <a:p>
            <a:pPr marL="285750" indent="-228600" defTabSz="914400">
              <a:lnSpc>
                <a:spcPct val="110000"/>
              </a:lnSpc>
              <a:spcAft>
                <a:spcPts val="600"/>
              </a:spcAft>
              <a:buClr>
                <a:schemeClr val="tx1"/>
              </a:buClr>
              <a:buFont typeface="Arial" panose="020B0604020202020204" pitchFamily="34" charset="0"/>
              <a:buChar char="•"/>
            </a:pPr>
            <a:r>
              <a:rPr lang="en-US" sz="2200" b="1" dirty="0"/>
              <a:t>Visiting</a:t>
            </a:r>
            <a:r>
              <a:rPr lang="en-US" sz="2200" dirty="0"/>
              <a:t> hospital sites on teams and in person</a:t>
            </a:r>
          </a:p>
          <a:p>
            <a:pPr marL="285750" indent="-228600" defTabSz="914400">
              <a:lnSpc>
                <a:spcPct val="110000"/>
              </a:lnSpc>
              <a:spcAft>
                <a:spcPts val="600"/>
              </a:spcAft>
              <a:buClr>
                <a:schemeClr val="tx1"/>
              </a:buClr>
              <a:buFont typeface="Arial" panose="020B0604020202020204" pitchFamily="34" charset="0"/>
              <a:buChar char="•"/>
            </a:pPr>
            <a:endParaRPr lang="en-US" sz="2200" dirty="0"/>
          </a:p>
          <a:p>
            <a:pPr marL="285750" indent="-228600" defTabSz="914400">
              <a:lnSpc>
                <a:spcPct val="110000"/>
              </a:lnSpc>
              <a:spcAft>
                <a:spcPts val="600"/>
              </a:spcAft>
              <a:buClr>
                <a:schemeClr val="tx1"/>
              </a:buClr>
              <a:buFont typeface="Arial" panose="020B0604020202020204" pitchFamily="34" charset="0"/>
              <a:buChar char="•"/>
            </a:pPr>
            <a:r>
              <a:rPr lang="en-US" sz="2200" dirty="0"/>
              <a:t>What </a:t>
            </a:r>
            <a:r>
              <a:rPr lang="en-US" sz="2200" b="1" dirty="0"/>
              <a:t>levels of radiology research </a:t>
            </a:r>
            <a:r>
              <a:rPr lang="en-US" sz="2200" dirty="0"/>
              <a:t>are undertaken at different sites?</a:t>
            </a:r>
          </a:p>
          <a:p>
            <a:pPr marL="285750" indent="-228600" defTabSz="914400">
              <a:lnSpc>
                <a:spcPct val="110000"/>
              </a:lnSpc>
              <a:spcAft>
                <a:spcPts val="600"/>
              </a:spcAft>
              <a:buClr>
                <a:schemeClr val="tx1"/>
              </a:buClr>
              <a:buFont typeface="Arial" panose="020B0604020202020204" pitchFamily="34" charset="0"/>
              <a:buChar char="•"/>
            </a:pPr>
            <a:endParaRPr lang="en-US" sz="2200" dirty="0"/>
          </a:p>
          <a:p>
            <a:pPr marL="285750" indent="-228600" defTabSz="914400">
              <a:lnSpc>
                <a:spcPct val="110000"/>
              </a:lnSpc>
              <a:spcAft>
                <a:spcPts val="600"/>
              </a:spcAft>
              <a:buClr>
                <a:schemeClr val="tx1"/>
              </a:buClr>
              <a:buFont typeface="Arial" panose="020B0604020202020204" pitchFamily="34" charset="0"/>
              <a:buChar char="•"/>
            </a:pPr>
            <a:r>
              <a:rPr lang="en-US" sz="2200" dirty="0"/>
              <a:t>Who are the </a:t>
            </a:r>
            <a:r>
              <a:rPr lang="en-US" sz="2200" b="1" dirty="0"/>
              <a:t>‘go to’ research people </a:t>
            </a:r>
            <a:r>
              <a:rPr lang="en-US" sz="2200" dirty="0"/>
              <a:t>at each site?</a:t>
            </a:r>
          </a:p>
          <a:p>
            <a:pPr marL="285750" indent="-228600" defTabSz="914400">
              <a:lnSpc>
                <a:spcPct val="110000"/>
              </a:lnSpc>
              <a:spcAft>
                <a:spcPts val="600"/>
              </a:spcAft>
              <a:buClr>
                <a:schemeClr val="tx1"/>
              </a:buClr>
              <a:buFont typeface="Arial" panose="020B0604020202020204" pitchFamily="34" charset="0"/>
              <a:buChar char="•"/>
            </a:pPr>
            <a:endParaRPr lang="en-US" sz="2200" dirty="0"/>
          </a:p>
          <a:p>
            <a:pPr marL="285750" indent="-228600" defTabSz="914400">
              <a:lnSpc>
                <a:spcPct val="110000"/>
              </a:lnSpc>
              <a:spcAft>
                <a:spcPts val="600"/>
              </a:spcAft>
              <a:buClr>
                <a:schemeClr val="tx1"/>
              </a:buClr>
              <a:buFont typeface="Arial" panose="020B0604020202020204" pitchFamily="34" charset="0"/>
              <a:buChar char="•"/>
            </a:pPr>
            <a:r>
              <a:rPr lang="en-US" sz="2200" dirty="0"/>
              <a:t>What does </a:t>
            </a:r>
            <a:r>
              <a:rPr lang="en-US" sz="2200" b="1" dirty="0"/>
              <a:t>each site need </a:t>
            </a:r>
            <a:r>
              <a:rPr lang="en-US" sz="2200" dirty="0"/>
              <a:t>from us?</a:t>
            </a:r>
          </a:p>
          <a:p>
            <a:pPr marL="285750" indent="-228600" defTabSz="914400">
              <a:lnSpc>
                <a:spcPct val="110000"/>
              </a:lnSpc>
              <a:spcAft>
                <a:spcPts val="600"/>
              </a:spcAft>
              <a:buClr>
                <a:schemeClr val="tx1"/>
              </a:buClr>
              <a:buFont typeface="Arial" panose="020B0604020202020204" pitchFamily="34" charset="0"/>
              <a:buChar char="•"/>
            </a:pPr>
            <a:endParaRPr lang="en-US" sz="2200" dirty="0"/>
          </a:p>
          <a:p>
            <a:pPr marL="285750" indent="-228600" defTabSz="914400">
              <a:lnSpc>
                <a:spcPct val="110000"/>
              </a:lnSpc>
              <a:spcAft>
                <a:spcPts val="600"/>
              </a:spcAft>
              <a:buClr>
                <a:schemeClr val="tx1"/>
              </a:buClr>
              <a:buFont typeface="Arial" panose="020B0604020202020204" pitchFamily="34" charset="0"/>
              <a:buChar char="•"/>
            </a:pPr>
            <a:r>
              <a:rPr lang="en-US" sz="2200" dirty="0"/>
              <a:t>What are the </a:t>
            </a:r>
            <a:r>
              <a:rPr lang="en-US" sz="2200" b="1" dirty="0"/>
              <a:t>research interests </a:t>
            </a:r>
            <a:r>
              <a:rPr lang="en-US" sz="2200" dirty="0"/>
              <a:t>and can we match them with others in the region?</a:t>
            </a:r>
          </a:p>
          <a:p>
            <a:pPr marL="285750" indent="-228600" defTabSz="914400">
              <a:lnSpc>
                <a:spcPct val="110000"/>
              </a:lnSpc>
              <a:spcAft>
                <a:spcPts val="600"/>
              </a:spcAft>
              <a:buClr>
                <a:schemeClr val="tx1"/>
              </a:buClr>
              <a:buFont typeface="Arial" panose="020B0604020202020204" pitchFamily="34" charset="0"/>
              <a:buChar char="•"/>
            </a:pPr>
            <a:endParaRPr lang="en-US" sz="2200" dirty="0"/>
          </a:p>
          <a:p>
            <a:pPr marL="285750" indent="-228600" defTabSz="914400">
              <a:lnSpc>
                <a:spcPct val="110000"/>
              </a:lnSpc>
              <a:spcAft>
                <a:spcPts val="600"/>
              </a:spcAft>
              <a:buClr>
                <a:schemeClr val="tx1"/>
              </a:buClr>
              <a:buFont typeface="Arial" panose="020B0604020202020204" pitchFamily="34" charset="0"/>
              <a:buChar char="•"/>
            </a:pPr>
            <a:r>
              <a:rPr lang="en-US" sz="2200" dirty="0"/>
              <a:t>Scoping exercise via a </a:t>
            </a:r>
            <a:r>
              <a:rPr lang="en-US" sz="2200" b="1" dirty="0"/>
              <a:t>radiology research survey</a:t>
            </a:r>
          </a:p>
          <a:p>
            <a:pPr indent="-228600" defTabSz="914400">
              <a:lnSpc>
                <a:spcPct val="110000"/>
              </a:lnSpc>
              <a:spcAft>
                <a:spcPts val="600"/>
              </a:spcAft>
              <a:buClr>
                <a:schemeClr val="tx1"/>
              </a:buClr>
              <a:buFont typeface="Arial" panose="020B0604020202020204" pitchFamily="34" charset="0"/>
              <a:buChar char="•"/>
            </a:pPr>
            <a:endParaRPr lang="en-US" sz="1700" cap="all" dirty="0"/>
          </a:p>
        </p:txBody>
      </p:sp>
    </p:spTree>
    <p:extLst>
      <p:ext uri="{BB962C8B-B14F-4D97-AF65-F5344CB8AC3E}">
        <p14:creationId xmlns:p14="http://schemas.microsoft.com/office/powerpoint/2010/main" val="178222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9A0F0AC6-A89F-416B-9FA4-48E664065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218D7DD0-110F-43F3-A7E4-B51873CBF1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12" name="Rectangle 11">
            <a:extLst>
              <a:ext uri="{FF2B5EF4-FFF2-40B4-BE49-F238E27FC236}">
                <a16:creationId xmlns:a16="http://schemas.microsoft.com/office/drawing/2014/main" id="{E3F012C5-2940-4F3E-BB5E-B8B2C9E82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37C977-E7E3-44AC-AEC8-2E27641909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13876" cy="6858000"/>
          </a:xfrm>
          <a:prstGeom prst="rect">
            <a:avLst/>
          </a:prstGeom>
          <a:ln>
            <a:noFill/>
          </a:ln>
          <a:effectLst>
            <a:outerShdw blurRad="88900" dist="25400" algn="l" rotWithShape="0">
              <a:prstClr val="black">
                <a:alpha val="40000"/>
              </a:prstClr>
            </a:outerShdw>
          </a:effectLst>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A70DF37D-86A3-45DB-B1C1-580462D4BB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77037" b="73004"/>
          <a:stretch/>
        </p:blipFill>
        <p:spPr>
          <a:xfrm>
            <a:off x="1" y="-2"/>
            <a:ext cx="3321978" cy="2196792"/>
          </a:xfrm>
          <a:prstGeom prst="rect">
            <a:avLst/>
          </a:prstGeom>
        </p:spPr>
      </p:pic>
      <p:sp>
        <p:nvSpPr>
          <p:cNvPr id="2" name="Title 1">
            <a:extLst>
              <a:ext uri="{FF2B5EF4-FFF2-40B4-BE49-F238E27FC236}">
                <a16:creationId xmlns:a16="http://schemas.microsoft.com/office/drawing/2014/main" id="{9EA118D6-BED3-90D4-1124-07FD9794E89C}"/>
              </a:ext>
            </a:extLst>
          </p:cNvPr>
          <p:cNvSpPr>
            <a:spLocks noGrp="1"/>
          </p:cNvSpPr>
          <p:nvPr>
            <p:ph type="title"/>
          </p:nvPr>
        </p:nvSpPr>
        <p:spPr>
          <a:xfrm>
            <a:off x="524108" y="960814"/>
            <a:ext cx="3168038" cy="3243196"/>
          </a:xfrm>
        </p:spPr>
        <p:txBody>
          <a:bodyPr vert="horz" lIns="91440" tIns="45720" rIns="91440" bIns="45720" rtlCol="0" anchor="b">
            <a:normAutofit/>
          </a:bodyPr>
          <a:lstStyle/>
          <a:p>
            <a:pPr algn="r"/>
            <a:r>
              <a:rPr lang="en-US" sz="4400" b="1" dirty="0">
                <a:solidFill>
                  <a:srgbClr val="00B0F0"/>
                </a:solidFill>
              </a:rPr>
              <a:t>Plans for the next 6 months</a:t>
            </a:r>
          </a:p>
        </p:txBody>
      </p:sp>
      <p:sp>
        <p:nvSpPr>
          <p:cNvPr id="3" name="TextBox 2">
            <a:extLst>
              <a:ext uri="{FF2B5EF4-FFF2-40B4-BE49-F238E27FC236}">
                <a16:creationId xmlns:a16="http://schemas.microsoft.com/office/drawing/2014/main" id="{6823D83E-2993-2FE7-7934-3E58BCB5D7DA}"/>
              </a:ext>
            </a:extLst>
          </p:cNvPr>
          <p:cNvSpPr txBox="1"/>
          <p:nvPr/>
        </p:nvSpPr>
        <p:spPr>
          <a:xfrm>
            <a:off x="4861932" y="457200"/>
            <a:ext cx="6364868" cy="5333999"/>
          </a:xfrm>
          <a:prstGeom prst="rect">
            <a:avLst/>
          </a:prstGeom>
        </p:spPr>
        <p:txBody>
          <a:bodyPr vert="horz" lIns="91440" tIns="45720" rIns="91440" bIns="45720" rtlCol="0" anchor="ctr">
            <a:normAutofit/>
          </a:bodyPr>
          <a:lstStyle/>
          <a:p>
            <a:pPr marL="285750" indent="-228600" defTabSz="914400">
              <a:lnSpc>
                <a:spcPct val="120000"/>
              </a:lnSpc>
              <a:spcAft>
                <a:spcPts val="600"/>
              </a:spcAft>
              <a:buClr>
                <a:schemeClr val="tx1"/>
              </a:buClr>
              <a:buFont typeface="Arial" panose="020B0604020202020204" pitchFamily="34" charset="0"/>
              <a:buChar char="•"/>
            </a:pPr>
            <a:r>
              <a:rPr lang="en-US" sz="2400" dirty="0"/>
              <a:t>Provide in person drop-in sessions at all 8 trusts</a:t>
            </a:r>
          </a:p>
          <a:p>
            <a:pPr marL="285750" indent="-228600" defTabSz="914400">
              <a:lnSpc>
                <a:spcPct val="120000"/>
              </a:lnSpc>
              <a:spcAft>
                <a:spcPts val="600"/>
              </a:spcAft>
              <a:buClr>
                <a:schemeClr val="tx1"/>
              </a:buClr>
              <a:buFont typeface="Arial" panose="020B0604020202020204" pitchFamily="34" charset="0"/>
              <a:buChar cha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Work with the radiology teams to help research collaborations across sites</a:t>
            </a:r>
          </a:p>
          <a:p>
            <a:pPr marL="285750" indent="-228600" defTabSz="914400">
              <a:lnSpc>
                <a:spcPct val="120000"/>
              </a:lnSpc>
              <a:spcAft>
                <a:spcPts val="600"/>
              </a:spcAft>
              <a:buClr>
                <a:schemeClr val="tx1"/>
              </a:buClr>
              <a:buFont typeface="Arial" panose="020B0604020202020204" pitchFamily="34" charset="0"/>
              <a:buChar cha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Educate and support people to step outside of their comfort zones and present some research </a:t>
            </a:r>
          </a:p>
          <a:p>
            <a:pPr marL="285750" indent="-228600" defTabSz="914400">
              <a:lnSpc>
                <a:spcPct val="120000"/>
              </a:lnSpc>
              <a:spcAft>
                <a:spcPts val="600"/>
              </a:spcAft>
              <a:buClr>
                <a:schemeClr val="tx1"/>
              </a:buClr>
              <a:buFont typeface="Arial" panose="020B0604020202020204" pitchFamily="34" charset="0"/>
              <a:buChar cha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Educate student radiographers about research – pilot rotation at NUTH</a:t>
            </a:r>
          </a:p>
        </p:txBody>
      </p:sp>
    </p:spTree>
    <p:extLst>
      <p:ext uri="{BB962C8B-B14F-4D97-AF65-F5344CB8AC3E}">
        <p14:creationId xmlns:p14="http://schemas.microsoft.com/office/powerpoint/2010/main" val="134869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9A0F0AC6-A89F-416B-9FA4-48E664065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218D7DD0-110F-43F3-A7E4-B51873CBF1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12" name="Rectangle 11">
            <a:extLst>
              <a:ext uri="{FF2B5EF4-FFF2-40B4-BE49-F238E27FC236}">
                <a16:creationId xmlns:a16="http://schemas.microsoft.com/office/drawing/2014/main" id="{E3F012C5-2940-4F3E-BB5E-B8B2C9E82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37C977-E7E3-44AC-AEC8-2E27641909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13876" cy="6858000"/>
          </a:xfrm>
          <a:prstGeom prst="rect">
            <a:avLst/>
          </a:prstGeom>
          <a:ln>
            <a:noFill/>
          </a:ln>
          <a:effectLst>
            <a:outerShdw blurRad="88900" dist="25400" algn="l" rotWithShape="0">
              <a:prstClr val="black">
                <a:alpha val="40000"/>
              </a:prstClr>
            </a:outerShdw>
          </a:effectLst>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A70DF37D-86A3-45DB-B1C1-580462D4BB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77037" b="73004"/>
          <a:stretch/>
        </p:blipFill>
        <p:spPr>
          <a:xfrm>
            <a:off x="1" y="-2"/>
            <a:ext cx="3321978" cy="2196792"/>
          </a:xfrm>
          <a:prstGeom prst="rect">
            <a:avLst/>
          </a:prstGeom>
        </p:spPr>
      </p:pic>
      <p:sp>
        <p:nvSpPr>
          <p:cNvPr id="2" name="Title 1">
            <a:extLst>
              <a:ext uri="{FF2B5EF4-FFF2-40B4-BE49-F238E27FC236}">
                <a16:creationId xmlns:a16="http://schemas.microsoft.com/office/drawing/2014/main" id="{9EA118D6-BED3-90D4-1124-07FD9794E89C}"/>
              </a:ext>
            </a:extLst>
          </p:cNvPr>
          <p:cNvSpPr>
            <a:spLocks noGrp="1"/>
          </p:cNvSpPr>
          <p:nvPr>
            <p:ph type="title"/>
          </p:nvPr>
        </p:nvSpPr>
        <p:spPr>
          <a:xfrm>
            <a:off x="577969" y="1807401"/>
            <a:ext cx="3168038" cy="3243196"/>
          </a:xfrm>
        </p:spPr>
        <p:txBody>
          <a:bodyPr vert="horz" lIns="91440" tIns="45720" rIns="91440" bIns="45720" rtlCol="0" anchor="b">
            <a:normAutofit/>
          </a:bodyPr>
          <a:lstStyle/>
          <a:p>
            <a:pPr algn="r"/>
            <a:r>
              <a:rPr lang="en-US" sz="4400" b="1" dirty="0">
                <a:solidFill>
                  <a:srgbClr val="00B0F0"/>
                </a:solidFill>
              </a:rPr>
              <a:t>Radiology Research </a:t>
            </a:r>
            <a:br>
              <a:rPr lang="en-US" sz="4400" b="1" dirty="0">
                <a:solidFill>
                  <a:srgbClr val="00B0F0"/>
                </a:solidFill>
              </a:rPr>
            </a:br>
            <a:br>
              <a:rPr lang="en-US" sz="4400" b="1" dirty="0">
                <a:solidFill>
                  <a:srgbClr val="00B0F0"/>
                </a:solidFill>
              </a:rPr>
            </a:br>
            <a:r>
              <a:rPr lang="en-US" sz="4400" b="1" dirty="0">
                <a:solidFill>
                  <a:srgbClr val="00B0F0"/>
                </a:solidFill>
              </a:rPr>
              <a:t>Ongoing Strategy</a:t>
            </a:r>
          </a:p>
        </p:txBody>
      </p:sp>
      <p:sp>
        <p:nvSpPr>
          <p:cNvPr id="3" name="TextBox 2">
            <a:extLst>
              <a:ext uri="{FF2B5EF4-FFF2-40B4-BE49-F238E27FC236}">
                <a16:creationId xmlns:a16="http://schemas.microsoft.com/office/drawing/2014/main" id="{6823D83E-2993-2FE7-7934-3E58BCB5D7DA}"/>
              </a:ext>
            </a:extLst>
          </p:cNvPr>
          <p:cNvSpPr txBox="1"/>
          <p:nvPr/>
        </p:nvSpPr>
        <p:spPr>
          <a:xfrm>
            <a:off x="4861932" y="457200"/>
            <a:ext cx="6364868" cy="5333999"/>
          </a:xfrm>
          <a:prstGeom prst="rect">
            <a:avLst/>
          </a:prstGeom>
        </p:spPr>
        <p:txBody>
          <a:bodyPr vert="horz" lIns="91440" tIns="45720" rIns="91440" bIns="45720" rtlCol="0" anchor="ctr">
            <a:normAutofit/>
          </a:bodyPr>
          <a:lstStyle/>
          <a:p>
            <a:pPr marL="285750" indent="-228600" defTabSz="914400">
              <a:lnSpc>
                <a:spcPct val="120000"/>
              </a:lnSpc>
              <a:spcAft>
                <a:spcPts val="600"/>
              </a:spcAft>
              <a:buClr>
                <a:schemeClr val="tx1"/>
              </a:buClr>
              <a:buFont typeface="Arial" panose="020B0604020202020204" pitchFamily="34" charset="0"/>
              <a:buChar cha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Enable Radiology teams to support research within their roles.</a:t>
            </a:r>
          </a:p>
          <a:p>
            <a:pPr marL="57150" defTabSz="914400">
              <a:lnSpc>
                <a:spcPct val="120000"/>
              </a:lnSpc>
              <a:spcAft>
                <a:spcPts val="600"/>
              </a:spcAft>
              <a:buClr>
                <a:schemeClr val="tx1"/>
              </a:buCl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Create and nurture research connections between hospital Trusts</a:t>
            </a:r>
          </a:p>
          <a:p>
            <a:pPr marL="285750" indent="-228600" defTabSz="914400">
              <a:lnSpc>
                <a:spcPct val="120000"/>
              </a:lnSpc>
              <a:spcAft>
                <a:spcPts val="600"/>
              </a:spcAft>
              <a:buClr>
                <a:schemeClr val="tx1"/>
              </a:buClr>
              <a:buFont typeface="Arial" panose="020B0604020202020204" pitchFamily="34" charset="0"/>
              <a:buChar char="•"/>
            </a:pPr>
            <a:endParaRPr lang="en-US" sz="2400" dirty="0"/>
          </a:p>
          <a:p>
            <a:pPr marL="285750" indent="-228600" defTabSz="914400">
              <a:lnSpc>
                <a:spcPct val="120000"/>
              </a:lnSpc>
              <a:spcAft>
                <a:spcPts val="600"/>
              </a:spcAft>
              <a:buClr>
                <a:schemeClr val="tx1"/>
              </a:buClr>
              <a:buFont typeface="Arial" panose="020B0604020202020204" pitchFamily="34" charset="0"/>
              <a:buChar char="•"/>
            </a:pPr>
            <a:r>
              <a:rPr lang="en-US" sz="2400" dirty="0"/>
              <a:t>Consolidate our professional identity</a:t>
            </a:r>
          </a:p>
          <a:p>
            <a:pPr marL="285750" indent="-228600" defTabSz="914400">
              <a:lnSpc>
                <a:spcPct val="120000"/>
              </a:lnSpc>
              <a:spcAft>
                <a:spcPts val="600"/>
              </a:spcAft>
              <a:buClr>
                <a:schemeClr val="tx1"/>
              </a:buClr>
              <a:buFont typeface="Arial" panose="020B0604020202020204" pitchFamily="34" charset="0"/>
              <a:buChar char="•"/>
            </a:pPr>
            <a:endParaRPr lang="en-US" sz="2400" dirty="0"/>
          </a:p>
        </p:txBody>
      </p:sp>
    </p:spTree>
    <p:extLst>
      <p:ext uri="{BB962C8B-B14F-4D97-AF65-F5344CB8AC3E}">
        <p14:creationId xmlns:p14="http://schemas.microsoft.com/office/powerpoint/2010/main" val="1294957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2C42EF2-888F-0692-FA20-655F027CE82C}"/>
              </a:ext>
            </a:extLst>
          </p:cNvPr>
          <p:cNvSpPr txBox="1"/>
          <p:nvPr/>
        </p:nvSpPr>
        <p:spPr>
          <a:xfrm>
            <a:off x="0" y="5562685"/>
            <a:ext cx="10521246" cy="1477328"/>
          </a:xfrm>
          <a:prstGeom prst="rect">
            <a:avLst/>
          </a:prstGeom>
          <a:noFill/>
        </p:spPr>
        <p:txBody>
          <a:bodyPr wrap="square" rtlCol="0">
            <a:spAutoFit/>
          </a:bodyPr>
          <a:lstStyle/>
          <a:p>
            <a:r>
              <a:rPr lang="en-GB" sz="2400" dirty="0">
                <a:solidFill>
                  <a:srgbClr val="002060"/>
                </a:solidFill>
                <a:hlinkClick r:id="rId3">
                  <a:extLst>
                    <a:ext uri="{A12FA001-AC4F-418D-AE19-62706E023703}">
                      <ahyp:hlinkClr xmlns:ahyp="http://schemas.microsoft.com/office/drawing/2018/hyperlinkcolor" val="tx"/>
                    </a:ext>
                  </a:extLst>
                </a:hlinkClick>
              </a:rPr>
              <a:t>Clare.moody1@nhs.net</a:t>
            </a:r>
            <a:endParaRPr lang="en-GB" sz="2400" dirty="0">
              <a:solidFill>
                <a:srgbClr val="002060"/>
              </a:solidFill>
            </a:endParaRPr>
          </a:p>
          <a:p>
            <a:endParaRPr lang="en-GB" sz="2400" dirty="0">
              <a:solidFill>
                <a:srgbClr val="002060"/>
              </a:solidFill>
            </a:endParaRPr>
          </a:p>
          <a:p>
            <a:r>
              <a:rPr lang="en-GB" sz="2400" dirty="0">
                <a:solidFill>
                  <a:srgbClr val="002060"/>
                </a:solidFill>
                <a:hlinkClick r:id="rId4">
                  <a:extLst>
                    <a:ext uri="{A12FA001-AC4F-418D-AE19-62706E023703}">
                      <ahyp:hlinkClr xmlns:ahyp="http://schemas.microsoft.com/office/drawing/2018/hyperlinkcolor" val="tx"/>
                    </a:ext>
                  </a:extLst>
                </a:hlinkClick>
              </a:rPr>
              <a:t>Georgia.williams11@nhs.net</a:t>
            </a:r>
            <a:endParaRPr lang="en-GB" sz="2400" dirty="0">
              <a:solidFill>
                <a:srgbClr val="002060"/>
              </a:solidFill>
            </a:endParaRPr>
          </a:p>
          <a:p>
            <a:endParaRPr lang="en-GB" dirty="0"/>
          </a:p>
        </p:txBody>
      </p:sp>
      <p:sp>
        <p:nvSpPr>
          <p:cNvPr id="6" name="TextBox 5">
            <a:extLst>
              <a:ext uri="{FF2B5EF4-FFF2-40B4-BE49-F238E27FC236}">
                <a16:creationId xmlns:a16="http://schemas.microsoft.com/office/drawing/2014/main" id="{8062C05B-2732-4436-C65C-2A2E0D237C7C}"/>
              </a:ext>
            </a:extLst>
          </p:cNvPr>
          <p:cNvSpPr txBox="1"/>
          <p:nvPr/>
        </p:nvSpPr>
        <p:spPr>
          <a:xfrm>
            <a:off x="4823086" y="59319"/>
            <a:ext cx="2545825" cy="769441"/>
          </a:xfrm>
          <a:prstGeom prst="rect">
            <a:avLst/>
          </a:prstGeom>
          <a:noFill/>
        </p:spPr>
        <p:txBody>
          <a:bodyPr wrap="none" rtlCol="0">
            <a:spAutoFit/>
          </a:bodyPr>
          <a:lstStyle/>
          <a:p>
            <a:r>
              <a:rPr lang="en-GB" sz="4400" b="1" dirty="0">
                <a:solidFill>
                  <a:srgbClr val="C00000"/>
                </a:solidFill>
              </a:rPr>
              <a:t>Contacts</a:t>
            </a:r>
          </a:p>
        </p:txBody>
      </p:sp>
      <p:sp>
        <p:nvSpPr>
          <p:cNvPr id="8"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9" name="Rectangle 2"/>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 name="Picture 9"/>
          <p:cNvPicPr>
            <a:picLocks noChangeAspect="1"/>
          </p:cNvPicPr>
          <p:nvPr/>
        </p:nvPicPr>
        <p:blipFill>
          <a:blip r:embed="rId5"/>
          <a:stretch>
            <a:fillRect/>
          </a:stretch>
        </p:blipFill>
        <p:spPr>
          <a:xfrm>
            <a:off x="2014537" y="828760"/>
            <a:ext cx="8162925" cy="4733925"/>
          </a:xfrm>
          <a:prstGeom prst="rect">
            <a:avLst/>
          </a:prstGeom>
        </p:spPr>
      </p:pic>
    </p:spTree>
    <p:extLst>
      <p:ext uri="{BB962C8B-B14F-4D97-AF65-F5344CB8AC3E}">
        <p14:creationId xmlns:p14="http://schemas.microsoft.com/office/powerpoint/2010/main" val="3401172744"/>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TM04033925[[fn=Droplet]]</Template>
  <TotalTime>1794</TotalTime>
  <Words>846</Words>
  <Application>Microsoft Office PowerPoint</Application>
  <PresentationFormat>Widescreen</PresentationFormat>
  <Paragraphs>76</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Arial</vt:lpstr>
      <vt:lpstr>Tw Cen MT</vt:lpstr>
      <vt:lpstr>Wingdings</vt:lpstr>
      <vt:lpstr>Droplet</vt:lpstr>
      <vt:lpstr>Radiology Research                               North East and North Cumbria (NENC)</vt:lpstr>
      <vt:lpstr>aims for Research in Radiology</vt:lpstr>
      <vt:lpstr>What are we currently doing?</vt:lpstr>
      <vt:lpstr>Plans for the next 6 months</vt:lpstr>
      <vt:lpstr>Radiology Research   Ongoing Strategy</vt:lpstr>
      <vt:lpstr>PowerPoint Presentation</vt:lpstr>
    </vt:vector>
  </TitlesOfParts>
  <Company>Newcastle Upon Tyne Hospital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Radiology Research                               North East and North Cumbria (NENC)</dc:title>
  <dc:creator>MOODY, Clare (THE NEWCASTLE UPON TYNE HOSPITALS NHS FOUNDATION TRUST)</dc:creator>
  <cp:lastModifiedBy>MOODY, Clare (THE NEWCASTLE UPON TYNE HOSPITALS NHS FOUNDATION TRUST)</cp:lastModifiedBy>
  <cp:revision>22</cp:revision>
  <dcterms:created xsi:type="dcterms:W3CDTF">2024-09-18T19:06:36Z</dcterms:created>
  <dcterms:modified xsi:type="dcterms:W3CDTF">2024-10-08T07:36:44Z</dcterms:modified>
</cp:coreProperties>
</file>