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81" r:id="rId3"/>
    <p:sldMasterId id="2147483684" r:id="rId4"/>
  </p:sldMasterIdLst>
  <p:notesMasterIdLst>
    <p:notesMasterId r:id="rId14"/>
  </p:notesMasterIdLst>
  <p:sldIdLst>
    <p:sldId id="258" r:id="rId5"/>
    <p:sldId id="259" r:id="rId6"/>
    <p:sldId id="260" r:id="rId7"/>
    <p:sldId id="261" r:id="rId8"/>
    <p:sldId id="262" r:id="rId9"/>
    <p:sldId id="264" r:id="rId10"/>
    <p:sldId id="263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/>
              <a:t>Time between request and prescription being issued</a:t>
            </a:r>
            <a:r>
              <a:rPr lang="en-GB" dirty="0"/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Delay in Prescribing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BD8-4D6F-A1CA-F8F2857423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BD8-4D6F-A1CA-F8F28574230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BD8-4D6F-A1CA-F8F28574230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BD8-4D6F-A1CA-F8F28574230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BD8-4D6F-A1CA-F8F28574230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BD8-4D6F-A1CA-F8F28574230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BD8-4D6F-A1CA-F8F28574230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BD8-4D6F-A1CA-F8F28574230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BD8-4D6F-A1CA-F8F28574230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BD8-4D6F-A1CA-F8F285742302}"/>
              </c:ext>
            </c:extLst>
          </c:dPt>
          <c:cat>
            <c:strRef>
              <c:f>Sheet1!$A$2:$A$11</c:f>
              <c:strCache>
                <c:ptCount val="10"/>
                <c:pt idx="0">
                  <c:v>Zero Days</c:v>
                </c:pt>
                <c:pt idx="1">
                  <c:v>One Day</c:v>
                </c:pt>
                <c:pt idx="2">
                  <c:v>Two Days</c:v>
                </c:pt>
                <c:pt idx="3">
                  <c:v>Three Days</c:v>
                </c:pt>
                <c:pt idx="4">
                  <c:v>Four Days</c:v>
                </c:pt>
                <c:pt idx="5">
                  <c:v>Five Days</c:v>
                </c:pt>
                <c:pt idx="6">
                  <c:v>Seven Days</c:v>
                </c:pt>
                <c:pt idx="7">
                  <c:v>Nine Days</c:v>
                </c:pt>
                <c:pt idx="8">
                  <c:v>26 Days</c:v>
                </c:pt>
                <c:pt idx="9">
                  <c:v>None Issued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33</c:v>
                </c:pt>
                <c:pt idx="1">
                  <c:v>22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BD8-4D6F-A1CA-F8F2857423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41462576"/>
        <c:axId val="641465528"/>
      </c:barChart>
      <c:valAx>
        <c:axId val="6414655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62576"/>
        <c:crossBetween val="between"/>
      </c:valAx>
      <c:catAx>
        <c:axId val="641462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1465528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Antibiotics Issued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Antibiotics Issued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06D-47CA-964A-F301DD807F8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06D-47CA-964A-F301DD807F8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06D-47CA-964A-F301DD807F8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6D-47CA-964A-F301DD807F8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6D-47CA-964A-F301DD807F8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06D-47CA-964A-F301DD807F8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06D-47CA-964A-F301DD807F8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06D-47CA-964A-F301DD807F8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06D-47CA-964A-F301DD807F80}"/>
              </c:ext>
            </c:extLst>
          </c:dPt>
          <c:dPt>
            <c:idx val="9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06D-47CA-964A-F301DD807F80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06D-47CA-964A-F301DD807F80}"/>
              </c:ext>
            </c:extLst>
          </c:dPt>
          <c:cat>
            <c:strRef>
              <c:f>Sheet1!$A$2:$A$12</c:f>
              <c:strCache>
                <c:ptCount val="11"/>
                <c:pt idx="0">
                  <c:v>Ciprofloxacin 500mg BD</c:v>
                </c:pt>
                <c:pt idx="1">
                  <c:v>Ciprofloxacin 750mg BD</c:v>
                </c:pt>
                <c:pt idx="2">
                  <c:v>Clarythromycin 500mg BD</c:v>
                </c:pt>
                <c:pt idx="3">
                  <c:v>Co-Amoxiclav 500mg/125mg TDS</c:v>
                </c:pt>
                <c:pt idx="4">
                  <c:v>Co-Trimoxazole 80mg/400mg X 2 BD</c:v>
                </c:pt>
                <c:pt idx="5">
                  <c:v>Doxycycline 100mg D</c:v>
                </c:pt>
                <c:pt idx="6">
                  <c:v>Erythromycin 250mg QDS</c:v>
                </c:pt>
                <c:pt idx="7">
                  <c:v>Flucloxacillin 1g QDS</c:v>
                </c:pt>
                <c:pt idx="8">
                  <c:v>Flucloxacillin 250mg QDS</c:v>
                </c:pt>
                <c:pt idx="9">
                  <c:v>Flucloxacillin 500mg QDS</c:v>
                </c:pt>
                <c:pt idx="10">
                  <c:v>Flucloxacillin 500mg QDS Liquid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1</c:v>
                </c:pt>
                <c:pt idx="4">
                  <c:v>2</c:v>
                </c:pt>
                <c:pt idx="5">
                  <c:v>11</c:v>
                </c:pt>
                <c:pt idx="6">
                  <c:v>1</c:v>
                </c:pt>
                <c:pt idx="7">
                  <c:v>4</c:v>
                </c:pt>
                <c:pt idx="8">
                  <c:v>1</c:v>
                </c:pt>
                <c:pt idx="9">
                  <c:v>36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506D-47CA-964A-F301DD807F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08285943423738"/>
          <c:y val="0.63222588247897582"/>
          <c:w val="0.81801946631671041"/>
          <c:h val="0.345098380559572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Sample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Sample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6A6-472C-8C0A-B65E3C7C4C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6A6-472C-8C0A-B65E3C7C4C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6A6-472C-8C0A-B65E3C7C4C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6A6-472C-8C0A-B65E3C7C4C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6A6-472C-8C0A-B65E3C7C4C39}"/>
              </c:ext>
            </c:extLst>
          </c:dPt>
          <c:cat>
            <c:strRef>
              <c:f>Sheet1!$A$2:$A$6</c:f>
              <c:strCache>
                <c:ptCount val="5"/>
                <c:pt idx="0">
                  <c:v>Aspirate</c:v>
                </c:pt>
                <c:pt idx="1">
                  <c:v>Bone Sample</c:v>
                </c:pt>
                <c:pt idx="2">
                  <c:v>None</c:v>
                </c:pt>
                <c:pt idx="3">
                  <c:v>Swab</c:v>
                </c:pt>
                <c:pt idx="4">
                  <c:v>Tissue Sample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31</c:v>
                </c:pt>
                <c:pt idx="3">
                  <c:v>15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6A6-472C-8C0A-B65E3C7C4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b="1" dirty="0" smtClean="0"/>
              <a:t>Infection</a:t>
            </a:r>
            <a:r>
              <a:rPr lang="en-GB" b="1" baseline="0" dirty="0" smtClean="0"/>
              <a:t> Resolved at One Week</a:t>
            </a:r>
            <a:endParaRPr lang="en-GB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Wound Healed at One Week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68D-49AE-89EA-ECE87FAD1C5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68D-49AE-89EA-ECE87FAD1C5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68D-49AE-89EA-ECE87FAD1C5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68D-49AE-89EA-ECE87FAD1C5F}"/>
              </c:ext>
            </c:extLst>
          </c:dPt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68D-49AE-89EA-ECE87FAD1C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50534624"/>
        <c:axId val="450534952"/>
      </c:barChart>
      <c:catAx>
        <c:axId val="45053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34952"/>
        <c:auto val="1"/>
        <c:lblAlgn val="ctr"/>
        <c:lblOffset val="100"/>
        <c:noMultiLvlLbl val="0"/>
      </c:catAx>
      <c:valAx>
        <c:axId val="45053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0534624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BBB5E-626B-4D6C-B6CC-D2B10739C204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A6F03-BEFD-4A21-9249-2E263765B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19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defTabSz="9080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6125" indent="-287338" defTabSz="9080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9350" indent="-228600" defTabSz="9080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9725" indent="-228600" defTabSz="9080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70100" indent="-228600" defTabSz="9080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73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45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417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9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805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anose="05000000000000000000" pitchFamily="2" charset="2"/>
              <a:buChar char="l"/>
              <a:tabLst/>
              <a:defRPr/>
            </a:pPr>
            <a:fld id="{7EEA6D65-04F5-4FB6-9D5E-D79588790E6F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0805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FF"/>
                </a:buClr>
                <a:buSzPct val="75000"/>
                <a:buFont typeface="Wingdings" panose="05000000000000000000" pitchFamily="2" charset="2"/>
                <a:buChar char="l"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09069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75000"/>
              <a:buFont typeface="Wingdings" pitchFamily="2" charset="2"/>
              <a:buChar char="l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42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BA835-9BFF-40E9-8D26-288B1BFA2A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365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E35A9-164A-4D38-9737-6BD1CD3FFBA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38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2E9654-F803-4273-ADCB-703A946EB6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54465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51198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96641" y="504053"/>
            <a:ext cx="10410240" cy="114348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96640" y="1906761"/>
            <a:ext cx="5112960" cy="20896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3921" y="1906761"/>
            <a:ext cx="5112960" cy="20896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96640" y="4134674"/>
            <a:ext cx="5112960" cy="20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21" y="4134674"/>
            <a:ext cx="5112960" cy="20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90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2167" y="1600200"/>
            <a:ext cx="11387667" cy="4498975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78A007C1-792A-4CC3-AE8E-AC8D47D5C7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304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050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9600" y="4038600"/>
            <a:ext cx="53848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55594-3517-4A29-A579-C844FEB37C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567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5528C3-5093-46E1-BA83-A91F17FE3F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2299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167" y="228600"/>
            <a:ext cx="1138766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167" y="1600200"/>
            <a:ext cx="11387667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167" y="3925889"/>
            <a:ext cx="11387667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2167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245225"/>
            <a:ext cx="3052233" cy="476250"/>
          </a:xfrm>
        </p:spPr>
        <p:txBody>
          <a:bodyPr/>
          <a:lstStyle>
            <a:lvl1pPr>
              <a:defRPr/>
            </a:lvl1pPr>
          </a:lstStyle>
          <a:p>
            <a:fld id="{74BB0B8F-311E-427C-8F03-635B9500EF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6988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2"/>
            <a:ext cx="5384800" cy="4525963"/>
          </a:xfrm>
        </p:spPr>
        <p:txBody>
          <a:bodyPr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 lIns="91430" tIns="45715" rIns="91430" bIns="45715"/>
          <a:lstStyle>
            <a:lvl1pPr>
              <a:defRPr>
                <a:latin typeface="Arial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 lIns="91430" tIns="45715" rIns="91430" bIns="45715"/>
          <a:lstStyle>
            <a:lvl1pPr>
              <a:defRPr>
                <a:latin typeface="Arial" charset="0"/>
                <a:ea typeface="Lucida Sans Unicode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 lIns="91430" tIns="45715" rIns="91430" bIns="45715"/>
          <a:lstStyle>
            <a:lvl1pPr>
              <a:defRPr>
                <a:cs typeface="Lucida Sans Unicode" panose="020B0602030504020204" pitchFamily="34" charset="0"/>
              </a:defRPr>
            </a:lvl1pPr>
          </a:lstStyle>
          <a:p>
            <a:fld id="{9FB92DF1-D1C4-449F-8996-6CDAD0F06D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707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472675-8ACD-9041-9970-1D1B543D7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76347" y="1014238"/>
            <a:ext cx="4925972" cy="3188309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E72276"/>
              </a:buClr>
              <a:buFont typeface="Arial" panose="020B0604020202020204" pitchFamily="34" charset="0"/>
              <a:buChar char="•"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 to go here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B20F3-536F-5B46-B390-7F9752DFB3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9681" y="1014238"/>
            <a:ext cx="5600700" cy="3811588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D1C7916-19B8-FC4D-B0C6-B6BB54C8D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5691" y="239696"/>
            <a:ext cx="4926012" cy="47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07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415">
          <p15:clr>
            <a:srgbClr val="FBAE40"/>
          </p15:clr>
        </p15:guide>
        <p15:guide id="3" pos="72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B9F0-CE5F-45D1-8A95-0E9AEEB61A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5348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FE3F50B-7730-2449-A8F6-1BFECDAAF0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3475" y="2254251"/>
            <a:ext cx="8750300" cy="701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472675-8ACD-9041-9970-1D1B543D7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3475" y="3199966"/>
            <a:ext cx="8750300" cy="7018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75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B7DD-060D-4457-B915-79729545DDA8}" type="datetimeFigureOut">
              <a:rPr lang="en-GB" smtClean="0"/>
              <a:t>09/10/2024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97821-1623-4F44-AE13-3ACF22DEBD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4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472675-8ACD-9041-9970-1D1B543D7A7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8814" y="1909786"/>
            <a:ext cx="4925972" cy="3188309"/>
          </a:xfrm>
          <a:prstGeom prst="rect">
            <a:avLst/>
          </a:prstGeom>
        </p:spPr>
        <p:txBody>
          <a:bodyPr/>
          <a:lstStyle>
            <a:lvl1pPr marL="214313" indent="-214313">
              <a:buClr>
                <a:srgbClr val="1E57A4"/>
              </a:buClr>
              <a:buFont typeface="Arial" panose="020B0604020202020204" pitchFamily="34" charset="0"/>
              <a:buChar char="•"/>
              <a:defRPr sz="105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Copy to go here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1B20F3-536F-5B46-B390-7F9752DFB3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32489" y="1304925"/>
            <a:ext cx="5600700" cy="3811588"/>
          </a:xfrm>
          <a:prstGeom prst="rect">
            <a:avLst/>
          </a:prstGeom>
        </p:spPr>
        <p:txBody>
          <a:bodyPr anchor="ctr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Insert image here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DB89762-1416-CD44-BD89-95CA8FCCF1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284" y="1304925"/>
            <a:ext cx="4925483" cy="4778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9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>
          <p15:clr>
            <a:srgbClr val="FBAE40"/>
          </p15:clr>
        </p15:guide>
        <p15:guide id="2" pos="311">
          <p15:clr>
            <a:srgbClr val="FBAE40"/>
          </p15:clr>
        </p15:guide>
        <p15:guide id="3" pos="544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C98ED-074D-4ED6-8453-6D2D1055A0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0259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650216-F5C4-42C0-8405-91E2A2BDA9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8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0CFB8-B48A-48FC-9E05-DADB42EFBF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887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EB35A-B2CC-4003-8253-27C583AB85A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914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3E0BF-D4E4-4828-8310-6B0BD53985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990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B325-0464-4455-9282-E02075827AE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97281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593C8-3227-494A-978D-585A0CA0C1E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518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AD317BD7-82A0-4728-932D-5D295921F07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Line 9"/>
          <p:cNvSpPr>
            <a:spLocks noChangeShapeType="1"/>
          </p:cNvSpPr>
          <p:nvPr/>
        </p:nvSpPr>
        <p:spPr bwMode="auto">
          <a:xfrm>
            <a:off x="0" y="981075"/>
            <a:ext cx="12192000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1800"/>
          </a:p>
        </p:txBody>
      </p:sp>
      <p:pic>
        <p:nvPicPr>
          <p:cNvPr id="1032" name="Picture 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85" y="1"/>
            <a:ext cx="6479116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4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712884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80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442A758-DDA4-004E-9E89-BD8B38723F89}"/>
              </a:ext>
            </a:extLst>
          </p:cNvPr>
          <p:cNvSpPr/>
          <p:nvPr userDrawn="1"/>
        </p:nvSpPr>
        <p:spPr>
          <a:xfrm>
            <a:off x="0" y="5542767"/>
            <a:ext cx="12192000" cy="1361532"/>
          </a:xfrm>
          <a:prstGeom prst="rect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DD112B-8B5C-C24D-AA97-5C3E9AFB92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88010" y="308417"/>
            <a:ext cx="2189544" cy="489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77BEFF-64C7-9444-8768-D7F599E74E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7280" r="7640"/>
          <a:stretch/>
        </p:blipFill>
        <p:spPr>
          <a:xfrm>
            <a:off x="9756843" y="5941106"/>
            <a:ext cx="6918222" cy="608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35E51A-127D-0C4A-ABC1-79EB03124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330" r="43584"/>
          <a:stretch/>
        </p:blipFill>
        <p:spPr>
          <a:xfrm>
            <a:off x="-16935" y="5679440"/>
            <a:ext cx="9773778" cy="121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4530685-0086-F242-B64E-671B02621DD9}"/>
              </a:ext>
            </a:extLst>
          </p:cNvPr>
          <p:cNvSpPr/>
          <p:nvPr userDrawn="1"/>
        </p:nvSpPr>
        <p:spPr>
          <a:xfrm>
            <a:off x="0" y="1145896"/>
            <a:ext cx="12192000" cy="5758405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665F60-D1A2-F64E-8D88-2E451447B0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90058" y="369583"/>
            <a:ext cx="2754493" cy="4616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9300C-C9C7-B348-ABF0-AD68E914DF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330" r="43584"/>
          <a:stretch/>
        </p:blipFill>
        <p:spPr>
          <a:xfrm>
            <a:off x="-1" y="5656014"/>
            <a:ext cx="12191999" cy="11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E6839C2-E989-C141-BF83-3FD9722BBD7B}"/>
              </a:ext>
            </a:extLst>
          </p:cNvPr>
          <p:cNvSpPr/>
          <p:nvPr userDrawn="1"/>
        </p:nvSpPr>
        <p:spPr>
          <a:xfrm>
            <a:off x="0" y="5542767"/>
            <a:ext cx="12192000" cy="1361532"/>
          </a:xfrm>
          <a:prstGeom prst="rect">
            <a:avLst/>
          </a:prstGeom>
          <a:solidFill>
            <a:srgbClr val="005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A9B7A-8C77-3540-8EA7-3DDEC4B0A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990058" y="369583"/>
            <a:ext cx="2754493" cy="461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80B5BC-6068-B649-8963-A5C9EC612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330" r="43584"/>
          <a:stretch/>
        </p:blipFill>
        <p:spPr>
          <a:xfrm>
            <a:off x="-1" y="5656014"/>
            <a:ext cx="12191999" cy="113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03425" y="1484314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/>
            </a:r>
            <a:br>
              <a:rPr lang="en-GB" altLang="en-US" dirty="0" smtClean="0"/>
            </a:b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 smtClean="0"/>
              <a:t>Reducing </a:t>
            </a:r>
            <a:r>
              <a:rPr lang="en-GB" altLang="en-US" dirty="0" smtClean="0"/>
              <a:t>Antibiotic Delays for Podiatry Patients in Community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104063" y="6092825"/>
            <a:ext cx="3344862" cy="5540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</p:txBody>
      </p:sp>
      <p:sp>
        <p:nvSpPr>
          <p:cNvPr id="28676" name="Content Placeholder 2"/>
          <p:cNvSpPr txBox="1">
            <a:spLocks/>
          </p:cNvSpPr>
          <p:nvPr/>
        </p:nvSpPr>
        <p:spPr bwMode="auto">
          <a:xfrm>
            <a:off x="1992313" y="2708276"/>
            <a:ext cx="8229600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Aft>
                <a:spcPct val="0"/>
              </a:spcAft>
              <a:buNone/>
            </a:pPr>
            <a:endParaRPr lang="en-GB" altLang="en-US" dirty="0" smtClean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None/>
            </a:pPr>
            <a:endParaRPr lang="en-GB" altLang="en-US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None/>
            </a:pPr>
            <a:endParaRPr lang="en-GB" altLang="en-US" dirty="0" smtClean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algn="ctr" eaLnBrk="0" fontAlgn="base" hangingPunct="0">
              <a:spcAft>
                <a:spcPct val="0"/>
              </a:spcAft>
              <a:buNone/>
            </a:pPr>
            <a:endParaRPr lang="en-GB" altLang="en-US" dirty="0">
              <a:solidFill>
                <a:srgbClr val="898989"/>
              </a:solidFill>
              <a:cs typeface="Arial" panose="020B0604020202020204" pitchFamily="34" charset="0"/>
            </a:endParaRPr>
          </a:p>
          <a:p>
            <a:pPr algn="r" eaLnBrk="0" fontAlgn="base" hangingPunct="0">
              <a:spcAft>
                <a:spcPct val="0"/>
              </a:spcAft>
              <a:buNone/>
            </a:pPr>
            <a:r>
              <a:rPr lang="en-GB" altLang="en-US" sz="2400" dirty="0" smtClean="0">
                <a:cs typeface="Arial" panose="020B0604020202020204" pitchFamily="34" charset="0"/>
              </a:rPr>
              <a:t>Emma Jenks – Advanced Podiatrist</a:t>
            </a:r>
            <a:endParaRPr lang="en-GB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3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 flipV="1">
            <a:off x="11756599" y="4202547"/>
            <a:ext cx="45719" cy="31170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 flipH="1">
            <a:off x="0" y="4780106"/>
            <a:ext cx="389681" cy="45719"/>
          </a:xfrm>
        </p:spPr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 flipH="1" flipV="1">
            <a:off x="-125128" y="-115503"/>
            <a:ext cx="670819" cy="3551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5690" y="1241660"/>
            <a:ext cx="10427109" cy="4884504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3200" b="1" dirty="0" smtClean="0"/>
              <a:t>The Problem?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Podiatrists </a:t>
            </a:r>
            <a:r>
              <a:rPr lang="en-GB" sz="2400" dirty="0"/>
              <a:t>see foot infection on a regular basis. </a:t>
            </a:r>
          </a:p>
          <a:p>
            <a:r>
              <a:rPr lang="en-GB" sz="2400" dirty="0"/>
              <a:t>It takes time for the patient to get antibiotics after a request </a:t>
            </a:r>
            <a:r>
              <a:rPr lang="en-GB" sz="2400" dirty="0" smtClean="0"/>
              <a:t>is sent to the GP. </a:t>
            </a:r>
            <a:endParaRPr lang="en-GB" sz="2400" dirty="0"/>
          </a:p>
          <a:p>
            <a:pPr marL="0" indent="0"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GB" sz="4400" b="1" dirty="0" smtClean="0">
                <a:solidFill>
                  <a:srgbClr val="FF0000"/>
                </a:solidFill>
              </a:rPr>
              <a:t>TIME IS TISSUE!</a:t>
            </a:r>
            <a:endParaRPr lang="en-GB" sz="44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1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Podiatrists qualify with Prescription Only Medicines - Sale and Supply.</a:t>
            </a:r>
          </a:p>
          <a:p>
            <a:pPr marL="0" indent="0">
              <a:buNone/>
            </a:pPr>
            <a:r>
              <a:rPr lang="en-GB" sz="2400" dirty="0"/>
              <a:t>Podiatrists have a limited formulary of most interest would be;</a:t>
            </a:r>
          </a:p>
          <a:p>
            <a:r>
              <a:rPr lang="en-GB" sz="2400" b="1" dirty="0" err="1"/>
              <a:t>Flucloxcillin</a:t>
            </a:r>
            <a:endParaRPr lang="en-GB" sz="2400" b="1" dirty="0"/>
          </a:p>
          <a:p>
            <a:r>
              <a:rPr lang="en-GB" sz="2400" dirty="0"/>
              <a:t>Amoxicillin</a:t>
            </a:r>
          </a:p>
          <a:p>
            <a:r>
              <a:rPr lang="en-GB" sz="2400" dirty="0"/>
              <a:t>Erythromycin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i="1" dirty="0"/>
              <a:t>What if we used this?</a:t>
            </a:r>
          </a:p>
          <a:p>
            <a:endParaRPr lang="en-GB" dirty="0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Perceived Solution</a:t>
            </a:r>
            <a:endParaRPr lang="en-GB" dirty="0"/>
          </a:p>
        </p:txBody>
      </p:sp>
      <p:pic>
        <p:nvPicPr>
          <p:cNvPr id="1026" name="Picture 2" descr="Flucloxacillin sodium | C19H16ClFN3NaO5S | CID 23667629 - PubCh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70" y="842963"/>
            <a:ext cx="4475747" cy="447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1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761423"/>
            <a:ext cx="11802319" cy="244112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Data was collected over four months using a task on </a:t>
            </a:r>
            <a:r>
              <a:rPr lang="en-GB" sz="2000" dirty="0" err="1" smtClean="0"/>
              <a:t>SystmOne</a:t>
            </a:r>
            <a:r>
              <a:rPr lang="en-GB" sz="2000" dirty="0" smtClean="0"/>
              <a:t>.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We wanted to identify;</a:t>
            </a:r>
          </a:p>
          <a:p>
            <a:endParaRPr lang="en-GB" dirty="0" smtClean="0"/>
          </a:p>
          <a:p>
            <a:pPr marL="857250" lvl="1" indent="-342900"/>
            <a:r>
              <a:rPr lang="en-GB" dirty="0" smtClean="0"/>
              <a:t>Length of delay? Number of days between date of request and date of issue.</a:t>
            </a:r>
          </a:p>
          <a:p>
            <a:pPr marL="857250" lvl="1" indent="-342900"/>
            <a:r>
              <a:rPr lang="en-GB" dirty="0" smtClean="0"/>
              <a:t>Which Antibiotic was Prescribed?</a:t>
            </a:r>
          </a:p>
          <a:p>
            <a:pPr marL="857250" lvl="1" indent="-342900"/>
            <a:r>
              <a:rPr lang="en-GB" dirty="0" smtClean="0"/>
              <a:t>Whether a sample was taken for Microbiology as per clinical guideline?</a:t>
            </a:r>
          </a:p>
          <a:p>
            <a:pPr marL="857250" lvl="1" indent="-342900"/>
            <a:r>
              <a:rPr lang="en-GB" dirty="0" smtClean="0"/>
              <a:t>Was the infection resolved at one week?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772591" y="-1021213"/>
            <a:ext cx="5600700" cy="3811588"/>
          </a:xfrm>
        </p:spPr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 flipV="1">
            <a:off x="545691" y="193977"/>
            <a:ext cx="339833" cy="4571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28725"/>
            <a:ext cx="7786688" cy="695325"/>
          </a:xfrm>
          <a:prstGeom prst="rect">
            <a:avLst/>
          </a:prstGeom>
        </p:spPr>
        <p:txBody>
          <a:bodyPr/>
          <a:lstStyle/>
          <a:p>
            <a:r>
              <a:rPr lang="en-GB" sz="2800" dirty="0" smtClean="0"/>
              <a:t>Keeping it Evidence Based: Audit Time!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484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800" dirty="0" smtClean="0"/>
              <a:t>Results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81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8030671"/>
              </p:ext>
            </p:extLst>
          </p:nvPr>
        </p:nvGraphicFramePr>
        <p:xfrm>
          <a:off x="609600" y="1023230"/>
          <a:ext cx="5486400" cy="4361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03052116"/>
              </p:ext>
            </p:extLst>
          </p:nvPr>
        </p:nvGraphicFramePr>
        <p:xfrm>
          <a:off x="5430981" y="1040939"/>
          <a:ext cx="5486400" cy="448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95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Picture Placeholder 5"/>
          <p:cNvGraphicFramePr>
            <a:graphicFrameLocks noGrp="1"/>
          </p:cNvGraphicFramePr>
          <p:nvPr>
            <p:ph type="pic" sz="quarter" idx="12"/>
            <p:extLst>
              <p:ext uri="{D42A27DB-BD31-4B8C-83A1-F6EECF244321}">
                <p14:modId xmlns:p14="http://schemas.microsoft.com/office/powerpoint/2010/main" val="741083447"/>
              </p:ext>
            </p:extLst>
          </p:nvPr>
        </p:nvGraphicFramePr>
        <p:xfrm>
          <a:off x="388938" y="1014413"/>
          <a:ext cx="5600700" cy="381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80774906"/>
              </p:ext>
            </p:extLst>
          </p:nvPr>
        </p:nvGraphicFramePr>
        <p:xfrm>
          <a:off x="5471703" y="1098625"/>
          <a:ext cx="6004335" cy="3505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06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071563"/>
            <a:ext cx="11388725" cy="64611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773238"/>
            <a:ext cx="11388725" cy="432593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Some patient’s experienced significant delays.</a:t>
            </a:r>
          </a:p>
          <a:p>
            <a:r>
              <a:rPr lang="en-GB" dirty="0" smtClean="0"/>
              <a:t>Patient’s were predominantly prescribed </a:t>
            </a:r>
            <a:r>
              <a:rPr lang="en-GB" dirty="0" err="1" smtClean="0"/>
              <a:t>Flucloxacillin</a:t>
            </a:r>
            <a:r>
              <a:rPr lang="en-GB" dirty="0" smtClean="0"/>
              <a:t> 500mg QDS.</a:t>
            </a:r>
          </a:p>
          <a:p>
            <a:r>
              <a:rPr lang="en-GB" dirty="0" smtClean="0"/>
              <a:t>Infections often resolved on 1 week of antibiotics.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Implementation of POM-S for Podiatrists should reduce delays for patient’s requiring antibiotics.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41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36650"/>
            <a:ext cx="11388725" cy="46355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What have we done?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884363"/>
            <a:ext cx="11388725" cy="1889125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Updated POM-S qualification for Podiatrists to be able to issued </a:t>
            </a:r>
            <a:r>
              <a:rPr lang="en-GB" dirty="0" err="1"/>
              <a:t>Flucloxacillin</a:t>
            </a:r>
            <a:r>
              <a:rPr lang="en-GB" dirty="0"/>
              <a:t> 500mg QDS for Community </a:t>
            </a:r>
            <a:r>
              <a:rPr lang="en-GB" dirty="0" smtClean="0"/>
              <a:t>Clinics at the time of presentation. </a:t>
            </a:r>
          </a:p>
          <a:p>
            <a:r>
              <a:rPr lang="en-GB" dirty="0" smtClean="0"/>
              <a:t>Pharmacy approval.</a:t>
            </a:r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3925888"/>
            <a:ext cx="11388725" cy="2173287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Created Standard Operating </a:t>
            </a:r>
            <a:r>
              <a:rPr lang="en-GB" dirty="0" smtClean="0"/>
              <a:t>Procedure</a:t>
            </a:r>
            <a:r>
              <a:rPr lang="en-GB" dirty="0" smtClean="0"/>
              <a:t>.</a:t>
            </a:r>
          </a:p>
          <a:p>
            <a:r>
              <a:rPr lang="en-GB" dirty="0" smtClean="0"/>
              <a:t>Started March 2024.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566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 flipH="1" flipV="1">
            <a:off x="635266" y="1097281"/>
            <a:ext cx="327259" cy="73860"/>
          </a:xfrm>
        </p:spPr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11388725" cy="1143000"/>
          </a:xfrm>
          <a:prstGeom prst="rect">
            <a:avLst/>
          </a:prstGeom>
        </p:spPr>
        <p:txBody>
          <a:bodyPr/>
          <a:lstStyle/>
          <a:p>
            <a:r>
              <a:rPr lang="en-GB" b="1" dirty="0" smtClean="0"/>
              <a:t>What Next?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11388725" cy="217328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Addition of </a:t>
            </a:r>
            <a:r>
              <a:rPr lang="en-GB" dirty="0" smtClean="0"/>
              <a:t>PGDs to expand </a:t>
            </a:r>
            <a:r>
              <a:rPr lang="en-GB" dirty="0" smtClean="0"/>
              <a:t>formulary</a:t>
            </a:r>
          </a:p>
          <a:p>
            <a:r>
              <a:rPr lang="en-GB" dirty="0"/>
              <a:t>Re-Audit</a:t>
            </a:r>
          </a:p>
          <a:p>
            <a:r>
              <a:rPr lang="en-GB" dirty="0"/>
              <a:t>Could this be implemented at more sites?</a:t>
            </a:r>
          </a:p>
          <a:p>
            <a:r>
              <a:rPr lang="en-GB" dirty="0"/>
              <a:t>Could we issue from Home Visits</a:t>
            </a:r>
            <a:r>
              <a:rPr lang="en-GB" dirty="0" smtClean="0"/>
              <a:t>?</a:t>
            </a:r>
          </a:p>
          <a:p>
            <a:r>
              <a:rPr lang="en-GB" dirty="0" smtClean="0"/>
              <a:t>Addition of more Independent Prescribers to the Department.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6053455"/>
            <a:ext cx="545691" cy="45719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952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NU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276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Lucida Sans Unicode</vt:lpstr>
      <vt:lpstr>Wingdings</vt:lpstr>
      <vt:lpstr>NUTH</vt:lpstr>
      <vt:lpstr>23_Office Theme</vt:lpstr>
      <vt:lpstr>28_Office Theme</vt:lpstr>
      <vt:lpstr>20_Office Theme</vt:lpstr>
      <vt:lpstr>  Reducing Antibiotic Delays for Podiatry Patients in Community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have we done?</vt:lpstr>
      <vt:lpstr>What Next?</vt:lpstr>
    </vt:vector>
  </TitlesOfParts>
  <Company>Newcastle Upon Tyne Hospital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Coates, Nicola</dc:creator>
  <cp:lastModifiedBy>Emma Jenks</cp:lastModifiedBy>
  <cp:revision>11</cp:revision>
  <dcterms:created xsi:type="dcterms:W3CDTF">2024-09-24T11:29:21Z</dcterms:created>
  <dcterms:modified xsi:type="dcterms:W3CDTF">2024-10-09T13:50:03Z</dcterms:modified>
</cp:coreProperties>
</file>