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  <p:sldMasterId id="2147483680" r:id="rId2"/>
    <p:sldMasterId id="2147483678" r:id="rId3"/>
    <p:sldMasterId id="2147483676" r:id="rId4"/>
    <p:sldMasterId id="2147483674" r:id="rId5"/>
    <p:sldMasterId id="2147483672" r:id="rId6"/>
    <p:sldMasterId id="2147483662" r:id="rId7"/>
    <p:sldMasterId id="2147483664" r:id="rId8"/>
    <p:sldMasterId id="2147483668" r:id="rId9"/>
    <p:sldMasterId id="2147483666" r:id="rId10"/>
    <p:sldMasterId id="2147483670" r:id="rId11"/>
  </p:sldMasterIdLst>
  <p:notesMasterIdLst>
    <p:notesMasterId r:id="rId14"/>
  </p:notesMasterIdLst>
  <p:sldIdLst>
    <p:sldId id="257" r:id="rId12"/>
    <p:sldId id="258" r:id="rId13"/>
  </p:sldIdLst>
  <p:sldSz cx="10691813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62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69ED"/>
    <a:srgbClr val="AE2573"/>
    <a:srgbClr val="AC8FED"/>
    <a:srgbClr val="41B6E6"/>
    <a:srgbClr val="2099FF"/>
    <a:srgbClr val="0432FF"/>
    <a:srgbClr val="B683ED"/>
    <a:srgbClr val="F08AEC"/>
    <a:srgbClr val="73C4C1"/>
    <a:srgbClr val="00A4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/>
    <p:restoredTop sz="91408"/>
  </p:normalViewPr>
  <p:slideViewPr>
    <p:cSldViewPr snapToGrid="0" snapToObjects="1" showGuides="1">
      <p:cViewPr varScale="1">
        <p:scale>
          <a:sx n="38" d="100"/>
          <a:sy n="38" d="100"/>
        </p:scale>
        <p:origin x="3192" y="84"/>
      </p:cViewPr>
      <p:guideLst>
        <p:guide orient="horz" pos="4762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graceranahan\Documents\Band%205%20Physiotherapist\Pulmonary%20Rehabilitation\stats%20of%20smokers%20in%20clas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1"/>
              <a:t>Smoking</a:t>
            </a:r>
            <a:r>
              <a:rPr lang="en-GB" b="1" baseline="0"/>
              <a:t> Status </a:t>
            </a:r>
            <a:endParaRPr lang="en-GB" b="1"/>
          </a:p>
        </c:rich>
      </c:tx>
      <c:layout>
        <c:manualLayout>
          <c:xMode val="edge"/>
          <c:yMode val="edge"/>
          <c:x val="0.32090104306345313"/>
          <c:y val="6.87728114541929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v>Current Smoker</c:v>
          </c:tx>
          <c:spPr>
            <a:solidFill>
              <a:srgbClr val="DD69ED"/>
            </a:solidFill>
          </c:spPr>
          <c:dPt>
            <c:idx val="0"/>
            <c:bubble3D val="0"/>
            <c:spPr>
              <a:solidFill>
                <a:srgbClr val="DD69E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B7C-884C-9892-13EDD3A85962}"/>
              </c:ext>
            </c:extLst>
          </c:dPt>
          <c:dPt>
            <c:idx val="1"/>
            <c:bubble3D val="0"/>
            <c:spPr>
              <a:solidFill>
                <a:srgbClr val="AC8FE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B7C-884C-9892-13EDD3A85962}"/>
              </c:ext>
            </c:extLst>
          </c:dPt>
          <c:dPt>
            <c:idx val="2"/>
            <c:bubble3D val="0"/>
            <c:spPr>
              <a:solidFill>
                <a:srgbClr val="2099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B7C-884C-9892-13EDD3A8596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Sheet1!$A$2:$C$2</c:f>
              <c:numCache>
                <c:formatCode>General</c:formatCode>
                <c:ptCount val="3"/>
                <c:pt idx="0">
                  <c:v>30</c:v>
                </c:pt>
                <c:pt idx="1">
                  <c:v>71</c:v>
                </c:pt>
                <c:pt idx="2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B7C-884C-9892-13EDD3A8596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200" dirty="0"/>
              <a:t>PR</a:t>
            </a:r>
            <a:r>
              <a:rPr lang="en-GB" sz="1200" baseline="0" dirty="0"/>
              <a:t> Staff Knowledge surround Smoking Cessation in Newcastle </a:t>
            </a:r>
            <a:endParaRPr lang="en-GB" sz="12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5193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10E-5A43-B7F8-23559E981AE2}"/>
              </c:ext>
            </c:extLst>
          </c:dPt>
          <c:dPt>
            <c:idx val="1"/>
            <c:bubble3D val="0"/>
            <c:spPr>
              <a:solidFill>
                <a:srgbClr val="E777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10E-5A43-B7F8-23559E981AE2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10E-5A43-B7F8-23559E981AE2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10E-5A43-B7F8-23559E981AE2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BED6CB60-7483-5542-B5D6-D5257C49E31E}" type="CATEGORYNAME">
                      <a:rPr lang="en-US" b="1" smtClean="0"/>
                      <a:pPr/>
                      <a:t>[CATEGORY NAME]</a:t>
                    </a:fld>
                    <a:fld id="{02A04E77-9C01-B24E-828D-3ED736A42393}" type="VALUE">
                      <a:rPr lang="en-US" b="1" baseline="0" smtClean="0"/>
                      <a:pPr/>
                      <a:t>[VALUE]</a:t>
                    </a:fld>
                    <a:r>
                      <a:rPr lang="en-US" b="1" baseline="0" dirty="0"/>
                      <a:t>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10E-5A43-B7F8-23559E981AE2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A5F68F1A-A678-EC47-A2BA-BBFFA523C9C6}" type="CATEGORYNAME">
                      <a:rPr lang="en-US" b="1" smtClean="0"/>
                      <a:pPr/>
                      <a:t>[CATEGORY NAME]</a:t>
                    </a:fld>
                    <a:r>
                      <a:rPr lang="en-US" b="1" baseline="0" dirty="0"/>
                      <a:t> </a:t>
                    </a:r>
                    <a:fld id="{A8766233-6FF3-1446-9DA9-7C382ED6E909}" type="VALUE">
                      <a:rPr lang="en-US" b="1" baseline="0" smtClean="0"/>
                      <a:pPr/>
                      <a:t>[VALUE]</a:t>
                    </a:fld>
                    <a:r>
                      <a:rPr lang="en-US" b="1" baseline="0" dirty="0"/>
                      <a:t>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10E-5A43-B7F8-23559E981A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No Knowledge</c:v>
                </c:pt>
                <c:pt idx="1">
                  <c:v>Little Knowledge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72</c:v>
                </c:pt>
                <c:pt idx="1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10E-5A43-B7F8-23559E981AE2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0.15114</cdr:x>
      <cdr:y>0.20583</cdr:y>
    </cdr:from>
    <cdr:to>
      <cdr:x>0.36781</cdr:x>
      <cdr:y>0.51446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66628" y="304074"/>
          <a:ext cx="668956" cy="4559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dirty="0"/>
            <a:t>Current</a:t>
          </a:r>
          <a:r>
            <a:rPr lang="en-GB" sz="1100" baseline="0" dirty="0"/>
            <a:t> Smoker </a:t>
          </a:r>
          <a:endParaRPr lang="en-GB" sz="1100" dirty="0"/>
        </a:p>
      </cdr:txBody>
    </cdr:sp>
  </cdr:relSizeAnchor>
  <cdr:relSizeAnchor xmlns:cdr="http://schemas.openxmlformats.org/drawingml/2006/chartDrawing">
    <cdr:from>
      <cdr:x>0.64166</cdr:x>
      <cdr:y>0.61451</cdr:y>
    </cdr:from>
    <cdr:to>
      <cdr:x>0.85833</cdr:x>
      <cdr:y>0.83673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981104" y="907834"/>
          <a:ext cx="668957" cy="3282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baseline="0" dirty="0"/>
            <a:t>Ex Smoker </a:t>
          </a:r>
          <a:endParaRPr lang="en-GB" sz="1100" dirty="0"/>
        </a:p>
      </cdr:txBody>
    </cdr:sp>
  </cdr:relSizeAnchor>
  <cdr:relSizeAnchor xmlns:cdr="http://schemas.openxmlformats.org/drawingml/2006/chartDrawing">
    <cdr:from>
      <cdr:x>0.74306</cdr:x>
      <cdr:y>0.31481</cdr:y>
    </cdr:from>
    <cdr:to>
      <cdr:x>0.95972</cdr:x>
      <cdr:y>0.53704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397250" y="863600"/>
          <a:ext cx="990600" cy="609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100" dirty="0"/>
            <a:t>Never</a:t>
          </a:r>
          <a:r>
            <a:rPr lang="en-GB" sz="1100" baseline="0" dirty="0"/>
            <a:t> Smoker </a:t>
          </a:r>
          <a:endParaRPr lang="en-GB" sz="1100" dirty="0"/>
        </a:p>
      </cdr:txBody>
    </cdr:sp>
  </cdr:relSizeAnchor>
  <cdr:relSizeAnchor xmlns:cdr="http://schemas.openxmlformats.org/drawingml/2006/chartDrawing">
    <cdr:from>
      <cdr:x>0.00928</cdr:x>
      <cdr:y>0.8221</cdr:y>
    </cdr:from>
    <cdr:to>
      <cdr:x>0.43287</cdr:x>
      <cdr:y>0.97835</cdr:y>
    </cdr:to>
    <cdr:sp macro="" textlink="">
      <cdr:nvSpPr>
        <cdr:cNvPr id="5" name="TextBox 7">
          <a:extLst xmlns:a="http://schemas.openxmlformats.org/drawingml/2006/main">
            <a:ext uri="{FF2B5EF4-FFF2-40B4-BE49-F238E27FC236}">
              <a16:creationId xmlns:a16="http://schemas.microsoft.com/office/drawing/2014/main" id="{77A4484B-4C24-1F44-95FE-4B823A02E322}"/>
            </a:ext>
          </a:extLst>
        </cdr:cNvPr>
        <cdr:cNvSpPr txBox="1"/>
      </cdr:nvSpPr>
      <cdr:spPr>
        <a:xfrm xmlns:a="http://schemas.openxmlformats.org/drawingml/2006/main">
          <a:off x="28637" y="1214514"/>
          <a:ext cx="1307811" cy="2308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900" dirty="0"/>
            <a:t> </a:t>
          </a:r>
          <a:r>
            <a:rPr lang="en-US" sz="900" dirty="0">
              <a:highlight>
                <a:srgbClr val="00FFFF"/>
              </a:highlight>
            </a:rPr>
            <a:t>April 2023-March 2024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6B751A-9B18-E04E-8970-DBF67FC40779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89E8C3-9628-CD43-B25C-5DB921714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903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9E8C3-9628-CD43-B25C-5DB9217142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306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16583E4-1021-0E41-BB2F-5FC517C1122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540000"/>
            <a:ext cx="10691813" cy="55753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image here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CE3A8266-AA57-0C4D-8A98-4B167F0F90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6138" y="8920162"/>
            <a:ext cx="8999537" cy="850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4604" indent="0">
              <a:buNone/>
              <a:defRPr/>
            </a:lvl2pPr>
          </a:lstStyle>
          <a:p>
            <a:pPr lvl="0"/>
            <a:r>
              <a:rPr lang="en-GB" dirty="0"/>
              <a:t>Click to insert heading</a:t>
            </a:r>
          </a:p>
          <a:p>
            <a:pPr lvl="1"/>
            <a:endParaRPr 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A221F5A1-9098-0F45-9230-A13497A9DF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6138" y="10283824"/>
            <a:ext cx="8999537" cy="2987675"/>
          </a:xfrm>
          <a:prstGeom prst="rect">
            <a:avLst/>
          </a:prstGeom>
        </p:spPr>
        <p:txBody>
          <a:bodyPr numCol="2" spcCol="360000"/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4604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9208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3812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8416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insert body copy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48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42F4FC3-793D-554A-83A3-16DCC7117F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6138" y="3530600"/>
            <a:ext cx="8999537" cy="1790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4604" indent="0">
              <a:buNone/>
              <a:defRPr/>
            </a:lvl2pPr>
          </a:lstStyle>
          <a:p>
            <a:pPr lvl="0"/>
            <a:r>
              <a:rPr lang="en-GB" dirty="0"/>
              <a:t>Click to insert heading</a:t>
            </a:r>
          </a:p>
          <a:p>
            <a:pPr lvl="1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01EFCAE-2060-B444-B54C-600E066E87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6138" y="6197600"/>
            <a:ext cx="8999537" cy="6769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4604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9208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3812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8416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insert body copy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99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42F4FC3-793D-554A-83A3-16DCC7117F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6138" y="3530600"/>
            <a:ext cx="8999537" cy="1790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534604" indent="0">
              <a:buNone/>
              <a:defRPr/>
            </a:lvl2pPr>
          </a:lstStyle>
          <a:p>
            <a:pPr lvl="0"/>
            <a:r>
              <a:rPr lang="en-GB" dirty="0"/>
              <a:t>Click to insert heading</a:t>
            </a:r>
          </a:p>
          <a:p>
            <a:pPr lvl="1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01EFCAE-2060-B444-B54C-600E066E87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6138" y="6197600"/>
            <a:ext cx="8999537" cy="6769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4604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9208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3812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8416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insert body copy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71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16583E4-1021-0E41-BB2F-5FC517C1122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540000"/>
            <a:ext cx="10691813" cy="55753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image here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CE3A8266-AA57-0C4D-8A98-4B167F0F90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6138" y="8920162"/>
            <a:ext cx="8999537" cy="850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4604" indent="0">
              <a:buNone/>
              <a:defRPr/>
            </a:lvl2pPr>
          </a:lstStyle>
          <a:p>
            <a:pPr lvl="0"/>
            <a:r>
              <a:rPr lang="en-GB" dirty="0"/>
              <a:t>Click to insert heading</a:t>
            </a:r>
          </a:p>
          <a:p>
            <a:pPr lvl="1"/>
            <a:endParaRPr 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A221F5A1-9098-0F45-9230-A13497A9DF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6138" y="10283824"/>
            <a:ext cx="8999537" cy="2987675"/>
          </a:xfrm>
          <a:prstGeom prst="rect">
            <a:avLst/>
          </a:prstGeom>
        </p:spPr>
        <p:txBody>
          <a:bodyPr numCol="2" spcCol="360000"/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4604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9208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3812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8416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insert body copy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72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16583E4-1021-0E41-BB2F-5FC517C1122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540000"/>
            <a:ext cx="10691813" cy="55753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image here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CE3A8266-AA57-0C4D-8A98-4B167F0F90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6138" y="8920162"/>
            <a:ext cx="8999537" cy="850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4604" indent="0">
              <a:buNone/>
              <a:defRPr/>
            </a:lvl2pPr>
          </a:lstStyle>
          <a:p>
            <a:pPr lvl="0"/>
            <a:r>
              <a:rPr lang="en-GB" dirty="0"/>
              <a:t>Click to insert heading</a:t>
            </a:r>
          </a:p>
          <a:p>
            <a:pPr lvl="1"/>
            <a:endParaRPr 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A221F5A1-9098-0F45-9230-A13497A9DF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6138" y="10283824"/>
            <a:ext cx="8999537" cy="2987675"/>
          </a:xfrm>
          <a:prstGeom prst="rect">
            <a:avLst/>
          </a:prstGeom>
        </p:spPr>
        <p:txBody>
          <a:bodyPr numCol="2" spcCol="360000"/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4604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9208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3812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8416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insert body copy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883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16583E4-1021-0E41-BB2F-5FC517C1122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540000"/>
            <a:ext cx="10691813" cy="55753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image here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CE3A8266-AA57-0C4D-8A98-4B167F0F90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6138" y="8920162"/>
            <a:ext cx="8999537" cy="850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4604" indent="0">
              <a:buNone/>
              <a:defRPr/>
            </a:lvl2pPr>
          </a:lstStyle>
          <a:p>
            <a:pPr lvl="0"/>
            <a:r>
              <a:rPr lang="en-GB" dirty="0"/>
              <a:t>Click to insert heading</a:t>
            </a:r>
          </a:p>
          <a:p>
            <a:pPr lvl="1"/>
            <a:endParaRPr 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A221F5A1-9098-0F45-9230-A13497A9DF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6138" y="10283824"/>
            <a:ext cx="8999537" cy="2987675"/>
          </a:xfrm>
          <a:prstGeom prst="rect">
            <a:avLst/>
          </a:prstGeom>
        </p:spPr>
        <p:txBody>
          <a:bodyPr numCol="2" spcCol="360000"/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4604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9208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3812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8416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insert body copy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689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16583E4-1021-0E41-BB2F-5FC517C1122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540000"/>
            <a:ext cx="10691813" cy="55753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image here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CE3A8266-AA57-0C4D-8A98-4B167F0F90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6138" y="8920162"/>
            <a:ext cx="8999537" cy="850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4604" indent="0">
              <a:buNone/>
              <a:defRPr/>
            </a:lvl2pPr>
          </a:lstStyle>
          <a:p>
            <a:pPr lvl="0"/>
            <a:r>
              <a:rPr lang="en-GB" dirty="0"/>
              <a:t>Click to insert heading</a:t>
            </a:r>
          </a:p>
          <a:p>
            <a:pPr lvl="1"/>
            <a:endParaRPr 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A221F5A1-9098-0F45-9230-A13497A9DF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6138" y="10283824"/>
            <a:ext cx="8999537" cy="2987675"/>
          </a:xfrm>
          <a:prstGeom prst="rect">
            <a:avLst/>
          </a:prstGeom>
        </p:spPr>
        <p:txBody>
          <a:bodyPr numCol="2" spcCol="360000"/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4604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9208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3812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8416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insert body copy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468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16583E4-1021-0E41-BB2F-5FC517C1122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540000"/>
            <a:ext cx="10691813" cy="55753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image here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CE3A8266-AA57-0C4D-8A98-4B167F0F90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6138" y="8920162"/>
            <a:ext cx="8999537" cy="8509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4604" indent="0">
              <a:buNone/>
              <a:defRPr/>
            </a:lvl2pPr>
          </a:lstStyle>
          <a:p>
            <a:pPr lvl="0"/>
            <a:r>
              <a:rPr lang="en-GB" dirty="0"/>
              <a:t>Click to insert heading</a:t>
            </a:r>
          </a:p>
          <a:p>
            <a:pPr lvl="1"/>
            <a:endParaRPr 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A221F5A1-9098-0F45-9230-A13497A9DF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6138" y="10283824"/>
            <a:ext cx="8999537" cy="2987675"/>
          </a:xfrm>
          <a:prstGeom prst="rect">
            <a:avLst/>
          </a:prstGeom>
        </p:spPr>
        <p:txBody>
          <a:bodyPr numCol="2" spcCol="360000"/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4604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9208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3812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8416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insert body copy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029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42F4FC3-793D-554A-83A3-16DCC7117F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6138" y="3530600"/>
            <a:ext cx="8999537" cy="1790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4604" indent="0">
              <a:buNone/>
              <a:defRPr/>
            </a:lvl2pPr>
          </a:lstStyle>
          <a:p>
            <a:pPr lvl="0"/>
            <a:r>
              <a:rPr lang="en-GB" dirty="0"/>
              <a:t>Click to insert heading</a:t>
            </a:r>
          </a:p>
          <a:p>
            <a:pPr lvl="1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01EFCAE-2060-B444-B54C-600E066E87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6138" y="6197600"/>
            <a:ext cx="8999537" cy="6769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4604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9208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3812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8416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insert body copy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69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42F4FC3-793D-554A-83A3-16DCC7117F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6138" y="3530600"/>
            <a:ext cx="8999537" cy="1790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4604" indent="0">
              <a:buNone/>
              <a:defRPr/>
            </a:lvl2pPr>
          </a:lstStyle>
          <a:p>
            <a:pPr lvl="0"/>
            <a:r>
              <a:rPr lang="en-GB" dirty="0"/>
              <a:t>Click to insert heading</a:t>
            </a:r>
          </a:p>
          <a:p>
            <a:pPr lvl="1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01EFCAE-2060-B444-B54C-600E066E87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6138" y="6197600"/>
            <a:ext cx="8999537" cy="6769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4604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9208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3812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8416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insert body copy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332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42F4FC3-793D-554A-83A3-16DCC7117F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6138" y="3530600"/>
            <a:ext cx="8999537" cy="1790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4604" indent="0">
              <a:buNone/>
              <a:defRPr/>
            </a:lvl2pPr>
          </a:lstStyle>
          <a:p>
            <a:pPr lvl="0"/>
            <a:r>
              <a:rPr lang="en-GB" dirty="0"/>
              <a:t>Click to insert heading</a:t>
            </a:r>
          </a:p>
          <a:p>
            <a:pPr lvl="1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01EFCAE-2060-B444-B54C-600E066E87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6138" y="6197600"/>
            <a:ext cx="8999537" cy="6769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4604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9208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3812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8416" indent="0">
              <a:buNone/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insert body copy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507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jp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816DF5D-4FBF-9C46-BAA7-D2499F6E33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60201" y="898524"/>
            <a:ext cx="5185474" cy="115887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8F1249F-1B78-4548-AC6E-9F665CE69BAC}"/>
              </a:ext>
            </a:extLst>
          </p:cNvPr>
          <p:cNvSpPr/>
          <p:nvPr userDrawn="1"/>
        </p:nvSpPr>
        <p:spPr>
          <a:xfrm>
            <a:off x="0" y="8267700"/>
            <a:ext cx="10691813" cy="6851650"/>
          </a:xfrm>
          <a:prstGeom prst="rect">
            <a:avLst/>
          </a:prstGeom>
          <a:solidFill>
            <a:srgbClr val="73C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C623BF6-0273-394D-BB0B-6C073EB27C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943" r="46928"/>
          <a:stretch/>
        </p:blipFill>
        <p:spPr>
          <a:xfrm>
            <a:off x="0" y="13741401"/>
            <a:ext cx="10691813" cy="137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958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66">
          <p15:clr>
            <a:srgbClr val="F26B43"/>
          </p15:clr>
        </p15:guide>
        <p15:guide id="2" pos="6202">
          <p15:clr>
            <a:srgbClr val="F26B43"/>
          </p15:clr>
        </p15:guide>
        <p15:guide id="3" pos="533">
          <p15:clr>
            <a:srgbClr val="F26B43"/>
          </p15:clr>
        </p15:guide>
        <p15:guide id="4" orient="horz" pos="8958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816DF5D-4FBF-9C46-BAA7-D2499F6E33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60201" y="898524"/>
            <a:ext cx="5185474" cy="11588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AF26FDD-3E34-0F41-8416-71A155C0ED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944" r="46886"/>
          <a:stretch/>
        </p:blipFill>
        <p:spPr>
          <a:xfrm>
            <a:off x="0" y="13741400"/>
            <a:ext cx="10691814" cy="137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674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66">
          <p15:clr>
            <a:srgbClr val="F26B43"/>
          </p15:clr>
        </p15:guide>
        <p15:guide id="2" pos="6202">
          <p15:clr>
            <a:srgbClr val="F26B43"/>
          </p15:clr>
        </p15:guide>
        <p15:guide id="3" pos="533">
          <p15:clr>
            <a:srgbClr val="F26B43"/>
          </p15:clr>
        </p15:guide>
        <p15:guide id="4" orient="horz" pos="8958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816DF5D-4FBF-9C46-BAA7-D2499F6E33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60201" y="898524"/>
            <a:ext cx="5185474" cy="11588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D486512-077B-FB40-BD54-7A6B0DB815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945" r="46885"/>
          <a:stretch/>
        </p:blipFill>
        <p:spPr>
          <a:xfrm>
            <a:off x="0" y="13741400"/>
            <a:ext cx="10691813" cy="137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361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66">
          <p15:clr>
            <a:srgbClr val="F26B43"/>
          </p15:clr>
        </p15:guide>
        <p15:guide id="2" pos="6202">
          <p15:clr>
            <a:srgbClr val="F26B43"/>
          </p15:clr>
        </p15:guide>
        <p15:guide id="3" pos="533">
          <p15:clr>
            <a:srgbClr val="F26B43"/>
          </p15:clr>
        </p15:guide>
        <p15:guide id="4" orient="horz" pos="895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816DF5D-4FBF-9C46-BAA7-D2499F6E33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60201" y="898524"/>
            <a:ext cx="5185474" cy="115887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8F1249F-1B78-4548-AC6E-9F665CE69BAC}"/>
              </a:ext>
            </a:extLst>
          </p:cNvPr>
          <p:cNvSpPr/>
          <p:nvPr userDrawn="1"/>
        </p:nvSpPr>
        <p:spPr>
          <a:xfrm>
            <a:off x="0" y="8267700"/>
            <a:ext cx="10691813" cy="6851650"/>
          </a:xfrm>
          <a:prstGeom prst="rect">
            <a:avLst/>
          </a:prstGeom>
          <a:solidFill>
            <a:srgbClr val="00A4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C623BF6-0273-394D-BB0B-6C073EB27C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943" r="46928"/>
          <a:stretch/>
        </p:blipFill>
        <p:spPr>
          <a:xfrm>
            <a:off x="0" y="13741401"/>
            <a:ext cx="10691813" cy="137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447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66">
          <p15:clr>
            <a:srgbClr val="F26B43"/>
          </p15:clr>
        </p15:guide>
        <p15:guide id="2" pos="6202">
          <p15:clr>
            <a:srgbClr val="F26B43"/>
          </p15:clr>
        </p15:guide>
        <p15:guide id="3" pos="533">
          <p15:clr>
            <a:srgbClr val="F26B43"/>
          </p15:clr>
        </p15:guide>
        <p15:guide id="4" orient="horz" pos="895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816DF5D-4FBF-9C46-BAA7-D2499F6E33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60201" y="898524"/>
            <a:ext cx="5185474" cy="115887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8F1249F-1B78-4548-AC6E-9F665CE69BAC}"/>
              </a:ext>
            </a:extLst>
          </p:cNvPr>
          <p:cNvSpPr/>
          <p:nvPr userDrawn="1"/>
        </p:nvSpPr>
        <p:spPr>
          <a:xfrm>
            <a:off x="0" y="8267700"/>
            <a:ext cx="10691813" cy="6851650"/>
          </a:xfrm>
          <a:prstGeom prst="rect">
            <a:avLst/>
          </a:prstGeom>
          <a:solidFill>
            <a:srgbClr val="41B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C623BF6-0273-394D-BB0B-6C073EB27C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943" r="46928"/>
          <a:stretch/>
        </p:blipFill>
        <p:spPr>
          <a:xfrm>
            <a:off x="0" y="13741401"/>
            <a:ext cx="10691813" cy="137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730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66">
          <p15:clr>
            <a:srgbClr val="F26B43"/>
          </p15:clr>
        </p15:guide>
        <p15:guide id="2" pos="6202">
          <p15:clr>
            <a:srgbClr val="F26B43"/>
          </p15:clr>
        </p15:guide>
        <p15:guide id="3" pos="533">
          <p15:clr>
            <a:srgbClr val="F26B43"/>
          </p15:clr>
        </p15:guide>
        <p15:guide id="4" orient="horz" pos="8958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816DF5D-4FBF-9C46-BAA7-D2499F6E33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60201" y="898524"/>
            <a:ext cx="5185474" cy="115887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8F1249F-1B78-4548-AC6E-9F665CE69BAC}"/>
              </a:ext>
            </a:extLst>
          </p:cNvPr>
          <p:cNvSpPr/>
          <p:nvPr userDrawn="1"/>
        </p:nvSpPr>
        <p:spPr>
          <a:xfrm>
            <a:off x="0" y="8267700"/>
            <a:ext cx="10691813" cy="6851650"/>
          </a:xfrm>
          <a:prstGeom prst="rect">
            <a:avLst/>
          </a:prstGeom>
          <a:solidFill>
            <a:srgbClr val="AE25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C623BF6-0273-394D-BB0B-6C073EB27C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943" r="46928"/>
          <a:stretch/>
        </p:blipFill>
        <p:spPr>
          <a:xfrm>
            <a:off x="0" y="13741401"/>
            <a:ext cx="10691813" cy="137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410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66">
          <p15:clr>
            <a:srgbClr val="F26B43"/>
          </p15:clr>
        </p15:guide>
        <p15:guide id="2" pos="6202">
          <p15:clr>
            <a:srgbClr val="F26B43"/>
          </p15:clr>
        </p15:guide>
        <p15:guide id="3" pos="533">
          <p15:clr>
            <a:srgbClr val="F26B43"/>
          </p15:clr>
        </p15:guide>
        <p15:guide id="4" orient="horz" pos="8958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816DF5D-4FBF-9C46-BAA7-D2499F6E33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60201" y="898524"/>
            <a:ext cx="5185474" cy="115887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8F1249F-1B78-4548-AC6E-9F665CE69BAC}"/>
              </a:ext>
            </a:extLst>
          </p:cNvPr>
          <p:cNvSpPr/>
          <p:nvPr userDrawn="1"/>
        </p:nvSpPr>
        <p:spPr>
          <a:xfrm>
            <a:off x="0" y="8267700"/>
            <a:ext cx="10691813" cy="6851650"/>
          </a:xfrm>
          <a:prstGeom prst="rect">
            <a:avLst/>
          </a:prstGeom>
          <a:solidFill>
            <a:srgbClr val="FFB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C623BF6-0273-394D-BB0B-6C073EB27C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943" r="46928"/>
          <a:stretch/>
        </p:blipFill>
        <p:spPr>
          <a:xfrm>
            <a:off x="0" y="13741401"/>
            <a:ext cx="10691813" cy="137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571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66">
          <p15:clr>
            <a:srgbClr val="F26B43"/>
          </p15:clr>
        </p15:guide>
        <p15:guide id="2" pos="6202">
          <p15:clr>
            <a:srgbClr val="F26B43"/>
          </p15:clr>
        </p15:guide>
        <p15:guide id="3" pos="533">
          <p15:clr>
            <a:srgbClr val="F26B43"/>
          </p15:clr>
        </p15:guide>
        <p15:guide id="4" orient="horz" pos="8958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816DF5D-4FBF-9C46-BAA7-D2499F6E33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60201" y="898524"/>
            <a:ext cx="5185474" cy="115887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8F1249F-1B78-4548-AC6E-9F665CE69BAC}"/>
              </a:ext>
            </a:extLst>
          </p:cNvPr>
          <p:cNvSpPr/>
          <p:nvPr userDrawn="1"/>
        </p:nvSpPr>
        <p:spPr>
          <a:xfrm>
            <a:off x="0" y="8267700"/>
            <a:ext cx="10691813" cy="6851650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C623BF6-0273-394D-BB0B-6C073EB27C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943" r="46928"/>
          <a:stretch/>
        </p:blipFill>
        <p:spPr>
          <a:xfrm>
            <a:off x="0" y="13741401"/>
            <a:ext cx="10691813" cy="137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368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66">
          <p15:clr>
            <a:srgbClr val="F26B43"/>
          </p15:clr>
        </p15:guide>
        <p15:guide id="2" pos="6202">
          <p15:clr>
            <a:srgbClr val="F26B43"/>
          </p15:clr>
        </p15:guide>
        <p15:guide id="3" pos="533">
          <p15:clr>
            <a:srgbClr val="F26B43"/>
          </p15:clr>
        </p15:guide>
        <p15:guide id="4" orient="horz" pos="8958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816DF5D-4FBF-9C46-BAA7-D2499F6E33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60201" y="898524"/>
            <a:ext cx="5185474" cy="11588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C46B94-8A46-0446-B5A3-CDD636BE99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945" r="46885"/>
          <a:stretch/>
        </p:blipFill>
        <p:spPr>
          <a:xfrm>
            <a:off x="-1" y="13741401"/>
            <a:ext cx="10691814" cy="137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76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66">
          <p15:clr>
            <a:srgbClr val="F26B43"/>
          </p15:clr>
        </p15:guide>
        <p15:guide id="2" pos="6202">
          <p15:clr>
            <a:srgbClr val="F26B43"/>
          </p15:clr>
        </p15:guide>
        <p15:guide id="3" pos="533">
          <p15:clr>
            <a:srgbClr val="F26B43"/>
          </p15:clr>
        </p15:guide>
        <p15:guide id="4" orient="horz" pos="8958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816DF5D-4FBF-9C46-BAA7-D2499F6E33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60201" y="898524"/>
            <a:ext cx="5185474" cy="11588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772BF3B-D0AC-3944-8D9A-E8C52210F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946" r="46884"/>
          <a:stretch/>
        </p:blipFill>
        <p:spPr>
          <a:xfrm>
            <a:off x="0" y="13741401"/>
            <a:ext cx="10691813" cy="137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026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66">
          <p15:clr>
            <a:srgbClr val="F26B43"/>
          </p15:clr>
        </p15:guide>
        <p15:guide id="2" pos="6202">
          <p15:clr>
            <a:srgbClr val="F26B43"/>
          </p15:clr>
        </p15:guide>
        <p15:guide id="3" pos="533">
          <p15:clr>
            <a:srgbClr val="F26B43"/>
          </p15:clr>
        </p15:guide>
        <p15:guide id="4" orient="horz" pos="8958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816DF5D-4FBF-9C46-BAA7-D2499F6E33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60201" y="898524"/>
            <a:ext cx="5185474" cy="11588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54B74B-3C67-E642-A4EC-2C8324AF97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961" r="47460"/>
          <a:stretch/>
        </p:blipFill>
        <p:spPr>
          <a:xfrm>
            <a:off x="-1" y="13725280"/>
            <a:ext cx="10691814" cy="1394070"/>
          </a:xfrm>
          <a:prstGeom prst="rect">
            <a:avLst/>
          </a:prstGeom>
          <a:solidFill>
            <a:srgbClr val="EBC542"/>
          </a:solidFill>
        </p:spPr>
      </p:pic>
    </p:spTree>
    <p:extLst>
      <p:ext uri="{BB962C8B-B14F-4D97-AF65-F5344CB8AC3E}">
        <p14:creationId xmlns:p14="http://schemas.microsoft.com/office/powerpoint/2010/main" val="312777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66">
          <p15:clr>
            <a:srgbClr val="F26B43"/>
          </p15:clr>
        </p15:guide>
        <p15:guide id="2" pos="6202">
          <p15:clr>
            <a:srgbClr val="F26B43"/>
          </p15:clr>
        </p15:guide>
        <p15:guide id="3" pos="533">
          <p15:clr>
            <a:srgbClr val="F26B43"/>
          </p15:clr>
        </p15:guide>
        <p15:guide id="4" orient="horz" pos="895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bi.nlm.nih.gov/pmc/articles/PMC9487432/#:~:text=Smoking%20cessation%20is%20the%20most,in%20the%20treatment%20of%20COPD" TargetMode="External"/><Relationship Id="rId13" Type="http://schemas.openxmlformats.org/officeDocument/2006/relationships/hyperlink" Target="https://www.gateshead.gov.uk/article/23850/Cost-of-smoking-in-the-North-East-revealed" TargetMode="External"/><Relationship Id="rId3" Type="http://schemas.openxmlformats.org/officeDocument/2006/relationships/hyperlink" Target="https://www.england.nhs.uk/blog/community-pharmacies-role-in-supporting-people-live-a-healthy-lifestyle-more-help-for-people-to-stop-smoking/" TargetMode="External"/><Relationship Id="rId7" Type="http://schemas.openxmlformats.org/officeDocument/2006/relationships/hyperlink" Target="https://www.resmedjournal.com/article/S0954-6111(18)30361-5/fulltext" TargetMode="External"/><Relationship Id="rId12" Type="http://schemas.openxmlformats.org/officeDocument/2006/relationships/hyperlink" Target="https://ash.org.uk/uploads/Smoke-Free-Newcastle-Action-Plan-2019-20.pdf" TargetMode="External"/><Relationship Id="rId2" Type="http://schemas.openxmlformats.org/officeDocument/2006/relationships/hyperlink" Target="https://www.gov.uk/government/publications/smoking-and-tobacco-applying-all-our-health/smoking-and-tobacco-applying-all-our-health" TargetMode="External"/><Relationship Id="rId16" Type="http://schemas.openxmlformats.org/officeDocument/2006/relationships/hyperlink" Target="https://www.ncbi.nlm.nih.gov/pmc/articles/PMC6400424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file:///\\Users\graceranahan\Downloads\BTS%20Guideline%20for%20Pulmonary%20Rehabilitation%20in%20Adults.pdf" TargetMode="External"/><Relationship Id="rId11" Type="http://schemas.openxmlformats.org/officeDocument/2006/relationships/hyperlink" Target="https://www.nice.org.uk/guidance/ng209/chapter/Recommendations-on-policy-commissioning-and-training" TargetMode="External"/><Relationship Id="rId5" Type="http://schemas.openxmlformats.org/officeDocument/2006/relationships/hyperlink" Target="file:///\\Users\graceranahan\Downloads\COPD.pdf" TargetMode="External"/><Relationship Id="rId15" Type="http://schemas.openxmlformats.org/officeDocument/2006/relationships/hyperlink" Target="https://www.nice.org.uk/sharedlearning/impact-of-multi-disciplinary-involvement-to-improve-smoking-cessation-in-the-acute-admissions-unit-amu#:~:text=Smoking%20is%20a%20risky%2C%20costly,wound%20healing%20and%20decreased%20infections" TargetMode="External"/><Relationship Id="rId10" Type="http://schemas.openxmlformats.org/officeDocument/2006/relationships/hyperlink" Target="https://www.nice.org.uk/guidance/qs207" TargetMode="External"/><Relationship Id="rId4" Type="http://schemas.openxmlformats.org/officeDocument/2006/relationships/hyperlink" Target="https://cks.nice.org.uk/topics/chronic-obstructive-pulmonary-disease/background-information/prevalence-incidence/" TargetMode="External"/><Relationship Id="rId9" Type="http://schemas.openxmlformats.org/officeDocument/2006/relationships/hyperlink" Target="https://cks.nice.org.uk/topics/smoking-cessation/background-information/benefits-of-stopping-smoking/" TargetMode="External"/><Relationship Id="rId14" Type="http://schemas.openxmlformats.org/officeDocument/2006/relationships/hyperlink" Target="https://digital.nhs.uk/data-and-information/publications/statistical/statistics-on-nhs-stop-smoking-services-in-england/april-2023-to-march-2024-q4-annua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59EFB4-9624-DA4E-9226-25C4FA78EFCD}"/>
              </a:ext>
            </a:extLst>
          </p:cNvPr>
          <p:cNvSpPr txBox="1"/>
          <p:nvPr/>
        </p:nvSpPr>
        <p:spPr>
          <a:xfrm>
            <a:off x="136132" y="2664648"/>
            <a:ext cx="5053732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Background</a:t>
            </a:r>
            <a:r>
              <a:rPr lang="en-US" sz="1200" dirty="0"/>
              <a:t> </a:t>
            </a:r>
          </a:p>
          <a:p>
            <a:r>
              <a:rPr lang="en-US" sz="1200" dirty="0"/>
              <a:t>Smoking - Leading cause of preventable illness, death and disability</a:t>
            </a:r>
            <a:r>
              <a:rPr lang="en-US" sz="1200" baseline="30000" dirty="0"/>
              <a:t>1</a:t>
            </a:r>
            <a:r>
              <a:rPr lang="en-US" sz="1200" dirty="0"/>
              <a:t>.</a:t>
            </a:r>
          </a:p>
          <a:p>
            <a:r>
              <a:rPr lang="en-US" sz="1200" dirty="0"/>
              <a:t>2019/2020 - 1 in 4 occupying a hospital bed was a smoker</a:t>
            </a:r>
            <a:r>
              <a:rPr lang="en-US" sz="1200" baseline="30000" dirty="0"/>
              <a:t>1</a:t>
            </a:r>
            <a:r>
              <a:rPr lang="en-US" sz="1200" dirty="0"/>
              <a:t>. </a:t>
            </a:r>
          </a:p>
          <a:p>
            <a:r>
              <a:rPr lang="en-GB" sz="1200" b="0" i="0" dirty="0">
                <a:solidFill>
                  <a:srgbClr val="202A30"/>
                </a:solidFill>
                <a:effectLst/>
              </a:rPr>
              <a:t>Linked to </a:t>
            </a:r>
            <a:r>
              <a:rPr lang="en-GB" sz="1200" dirty="0">
                <a:solidFill>
                  <a:srgbClr val="202A30"/>
                </a:solidFill>
              </a:rPr>
              <a:t>1/2 </a:t>
            </a:r>
            <a:r>
              <a:rPr lang="en-GB" sz="1200" b="0" i="0" dirty="0">
                <a:solidFill>
                  <a:srgbClr val="202A30"/>
                </a:solidFill>
                <a:effectLst/>
              </a:rPr>
              <a:t>million hospital admissions each year</a:t>
            </a:r>
            <a:r>
              <a:rPr lang="en-GB" sz="1200" b="0" i="0" baseline="30000" dirty="0">
                <a:solidFill>
                  <a:srgbClr val="202A30"/>
                </a:solidFill>
                <a:effectLst/>
              </a:rPr>
              <a:t>2</a:t>
            </a:r>
            <a:r>
              <a:rPr lang="en-GB" sz="1200" b="0" i="0" dirty="0">
                <a:solidFill>
                  <a:srgbClr val="202A30"/>
                </a:solidFill>
                <a:effectLst/>
              </a:rPr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ABC2FA-A8C5-0345-8B17-584107183334}"/>
              </a:ext>
            </a:extLst>
          </p:cNvPr>
          <p:cNvSpPr txBox="1"/>
          <p:nvPr/>
        </p:nvSpPr>
        <p:spPr>
          <a:xfrm>
            <a:off x="143291" y="4797018"/>
            <a:ext cx="5058147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200" dirty="0"/>
              <a:t>NICE Guidelines 2023/24:</a:t>
            </a:r>
          </a:p>
          <a:p>
            <a:r>
              <a:rPr lang="en-GB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Smoking Cessation – 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most effective intervention to stop progression of COPD</a:t>
            </a:r>
            <a:r>
              <a:rPr lang="en-GB" sz="12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 </a:t>
            </a:r>
            <a:r>
              <a:rPr lang="en-GB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of prescribed smoking cessation alongside support from local stop smoking services increases the likelihood of quitting by 300%</a:t>
            </a:r>
            <a:r>
              <a:rPr lang="en-GB" sz="12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 points of contact with health services to help quit</a:t>
            </a:r>
            <a:r>
              <a:rPr lang="en-GB" sz="12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Prioritise high risk groups – including COPD patients</a:t>
            </a:r>
            <a:r>
              <a:rPr lang="en-GB" sz="12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2F99D4-39B3-454A-A03F-6473487C3DF3}"/>
              </a:ext>
            </a:extLst>
          </p:cNvPr>
          <p:cNvSpPr txBox="1"/>
          <p:nvPr/>
        </p:nvSpPr>
        <p:spPr>
          <a:xfrm>
            <a:off x="125320" y="1812"/>
            <a:ext cx="33171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Grace Ranahan </a:t>
            </a:r>
          </a:p>
          <a:p>
            <a:r>
              <a:rPr lang="en-US" sz="1400" dirty="0"/>
              <a:t>Band 5 Physiotherapist </a:t>
            </a:r>
          </a:p>
          <a:p>
            <a:r>
              <a:rPr lang="en-US" sz="1400" dirty="0"/>
              <a:t>Pulmonary Rehabilitation 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27E6C0-D048-0D45-A343-E3DC6F3419C1}"/>
              </a:ext>
            </a:extLst>
          </p:cNvPr>
          <p:cNvSpPr txBox="1"/>
          <p:nvPr/>
        </p:nvSpPr>
        <p:spPr>
          <a:xfrm>
            <a:off x="81543" y="8463675"/>
            <a:ext cx="5067869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Aims</a:t>
            </a:r>
          </a:p>
          <a:p>
            <a:pPr marL="171450" lvl="0" indent="-17145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Assess the need for smoking cessation advice in Pulmonary Rehabilitation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 gaps in service 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Assess current knowledge in PR Physio staff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Re-evaluate current smoking resources 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D8FC37-F9E9-6244-A6DC-4100B317DD67}"/>
              </a:ext>
            </a:extLst>
          </p:cNvPr>
          <p:cNvSpPr txBox="1"/>
          <p:nvPr/>
        </p:nvSpPr>
        <p:spPr>
          <a:xfrm>
            <a:off x="81543" y="9628457"/>
            <a:ext cx="5067870" cy="276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Methodology  </a:t>
            </a:r>
            <a:r>
              <a:rPr lang="en-US" sz="1200" dirty="0"/>
              <a:t>Initial Data Collection from PR Database 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FDE9ADC9-0615-1642-9163-D28277DD7E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690967"/>
              </p:ext>
            </p:extLst>
          </p:nvPr>
        </p:nvGraphicFramePr>
        <p:xfrm>
          <a:off x="1840003" y="9921121"/>
          <a:ext cx="3087444" cy="1477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7478219-66C0-A149-A3E1-593E6814C2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488973"/>
              </p:ext>
            </p:extLst>
          </p:nvPr>
        </p:nvGraphicFramePr>
        <p:xfrm>
          <a:off x="100565" y="9921121"/>
          <a:ext cx="1633809" cy="10295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33809">
                  <a:extLst>
                    <a:ext uri="{9D8B030D-6E8A-4147-A177-3AD203B41FA5}">
                      <a16:colId xmlns:a16="http://schemas.microsoft.com/office/drawing/2014/main" val="1256637404"/>
                    </a:ext>
                  </a:extLst>
                </a:gridCol>
              </a:tblGrid>
              <a:tr h="25739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Non-Smokers </a:t>
                      </a:r>
                      <a:endParaRPr lang="en-GB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DD6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174788"/>
                  </a:ext>
                </a:extLst>
              </a:tr>
              <a:tr h="25739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14= Asthma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06659265"/>
                  </a:ext>
                </a:extLst>
              </a:tr>
              <a:tr h="25739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9= Bronchiectasis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64539239"/>
                  </a:ext>
                </a:extLst>
              </a:tr>
              <a:tr h="25739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>
                          <a:effectLst/>
                        </a:rPr>
                        <a:t>7= PE 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5276165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1F3BD4BE-EAE8-3A4C-983D-FCE3F7B6FAFD}"/>
              </a:ext>
            </a:extLst>
          </p:cNvPr>
          <p:cNvSpPr txBox="1"/>
          <p:nvPr/>
        </p:nvSpPr>
        <p:spPr>
          <a:xfrm>
            <a:off x="107175" y="11357024"/>
            <a:ext cx="5067869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Completed PDSA Cycle – Identified a need to evaluate current Smoking Cessation advice within PR and improve service for patients in PR.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E2751F-69B3-C644-A5FF-E959E4001FC2}"/>
              </a:ext>
            </a:extLst>
          </p:cNvPr>
          <p:cNvSpPr txBox="1"/>
          <p:nvPr/>
        </p:nvSpPr>
        <p:spPr>
          <a:xfrm>
            <a:off x="107176" y="11798003"/>
            <a:ext cx="5056376" cy="193899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preliminary questionnaire was disseminated to the Pulmonary Rehabilitation Team (7 Staff members ranging from B4-7)</a:t>
            </a: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Main themes: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Incidence of encountering patients in PR that currently smoke.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Level of knowledge of:</a:t>
            </a:r>
          </a:p>
          <a:p>
            <a:pPr marL="171450" indent="-171450">
              <a:buFontTx/>
              <a:buChar char="-"/>
            </a:pP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moking cessation services available within Newcastle.</a:t>
            </a:r>
          </a:p>
          <a:p>
            <a:pPr marL="171450" indent="-171450">
              <a:buFontTx/>
              <a:buChar char="-"/>
            </a:pP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Tobacco Dependency Treatment Service </a:t>
            </a:r>
          </a:p>
          <a:p>
            <a:pPr marL="171450" indent="-171450">
              <a:buFontTx/>
              <a:buChar char="-"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Very Brief Advice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Input for areas of improvement for delivery of smoking cessation support in PR.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C62249-2E4A-404B-83A4-93DFA9820B68}"/>
              </a:ext>
            </a:extLst>
          </p:cNvPr>
          <p:cNvSpPr txBox="1"/>
          <p:nvPr/>
        </p:nvSpPr>
        <p:spPr>
          <a:xfrm>
            <a:off x="5363810" y="2730604"/>
            <a:ext cx="5220588" cy="2781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Initial Results 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E7681265-1CBC-D04F-A581-6865DCAAB1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9435945"/>
              </p:ext>
            </p:extLst>
          </p:nvPr>
        </p:nvGraphicFramePr>
        <p:xfrm>
          <a:off x="7893228" y="2967187"/>
          <a:ext cx="3066751" cy="2123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7291545C-2D2B-CE48-AD4B-81D29E5BB247}"/>
              </a:ext>
            </a:extLst>
          </p:cNvPr>
          <p:cNvSpPr txBox="1"/>
          <p:nvPr/>
        </p:nvSpPr>
        <p:spPr>
          <a:xfrm>
            <a:off x="5951031" y="3039264"/>
            <a:ext cx="2033828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PR staff did not know how to refer to Newcastle Stop Smoking Plus Service</a:t>
            </a:r>
          </a:p>
          <a:p>
            <a:endParaRPr lang="en-US" sz="1200" dirty="0"/>
          </a:p>
          <a:p>
            <a:r>
              <a:rPr lang="en-US" sz="1200" dirty="0"/>
              <a:t>Not aware of the Tobacco Dependency Treatment Service in Acute Setting</a:t>
            </a:r>
          </a:p>
          <a:p>
            <a:endParaRPr lang="en-US" sz="1200" dirty="0"/>
          </a:p>
          <a:p>
            <a:r>
              <a:rPr lang="en-US" sz="1200" dirty="0"/>
              <a:t>Of PR staff were unaware of Very Brief Advice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EE19AD-15DB-F14B-83AF-ADFE2D67C8AD}"/>
              </a:ext>
            </a:extLst>
          </p:cNvPr>
          <p:cNvSpPr txBox="1"/>
          <p:nvPr/>
        </p:nvSpPr>
        <p:spPr>
          <a:xfrm>
            <a:off x="5353690" y="6281623"/>
            <a:ext cx="5185074" cy="1754326"/>
          </a:xfrm>
          <a:prstGeom prst="rect">
            <a:avLst/>
          </a:prstGeom>
          <a:noFill/>
          <a:ln w="4445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Intervention</a:t>
            </a:r>
          </a:p>
          <a:p>
            <a:r>
              <a:rPr lang="en-US" sz="1200" dirty="0"/>
              <a:t>30 Minute Inservice Training around Smoking Cessation</a:t>
            </a:r>
          </a:p>
          <a:p>
            <a:r>
              <a:rPr lang="en-US" sz="1200" dirty="0"/>
              <a:t>Training around delivering  Very Brief Advice to patients.</a:t>
            </a:r>
          </a:p>
          <a:p>
            <a:r>
              <a:rPr lang="en-US" sz="1200" dirty="0"/>
              <a:t>Created links with Newcastle Stop Smoking Plus Service.</a:t>
            </a:r>
          </a:p>
          <a:p>
            <a:r>
              <a:rPr lang="en-US" sz="1200" dirty="0"/>
              <a:t>Smoking Status determined in Triage Calls. </a:t>
            </a:r>
          </a:p>
          <a:p>
            <a:r>
              <a:rPr lang="en-US" sz="1200" dirty="0"/>
              <a:t>Smoking Status stated on database</a:t>
            </a:r>
          </a:p>
          <a:p>
            <a:r>
              <a:rPr lang="en-US" sz="1200" dirty="0"/>
              <a:t>Handouts to provide patient.</a:t>
            </a:r>
          </a:p>
          <a:p>
            <a:r>
              <a:rPr lang="en-US" sz="1200" dirty="0"/>
              <a:t>Posters placed in both PR locations at Kenton Park Sports Centre and Freeman. </a:t>
            </a:r>
          </a:p>
          <a:p>
            <a:r>
              <a:rPr lang="en-US" sz="1200" dirty="0"/>
              <a:t>Out of Area Referrals Resource to Stop Smoking Services in PR Shared folder.  </a:t>
            </a:r>
          </a:p>
        </p:txBody>
      </p:sp>
      <p:sp>
        <p:nvSpPr>
          <p:cNvPr id="25" name="Text Box 3">
            <a:extLst>
              <a:ext uri="{FF2B5EF4-FFF2-40B4-BE49-F238E27FC236}">
                <a16:creationId xmlns:a16="http://schemas.microsoft.com/office/drawing/2014/main" id="{FA88935C-B112-8B40-86CE-184550F583D7}"/>
              </a:ext>
            </a:extLst>
          </p:cNvPr>
          <p:cNvSpPr txBox="1"/>
          <p:nvPr/>
        </p:nvSpPr>
        <p:spPr>
          <a:xfrm>
            <a:off x="5326395" y="5078110"/>
            <a:ext cx="5255260" cy="1172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41275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Common Themes of Service Improvement voiced by Staff: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Staff Training around Smoking Cessation and Service provided in NUTH.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Established link with Smoking Cessation Service. 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Pathway to refer directly.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Patient Education and handouts around smoking and benefits of quitting in relation to lung health. 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89E124A-659E-D445-BB7F-F742D39687C8}"/>
              </a:ext>
            </a:extLst>
          </p:cNvPr>
          <p:cNvSpPr/>
          <p:nvPr/>
        </p:nvSpPr>
        <p:spPr>
          <a:xfrm>
            <a:off x="-178937" y="2028760"/>
            <a:ext cx="111389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Breathe Easy – Tackling Tobacco Dependence in PR</a:t>
            </a:r>
            <a:endParaRPr lang="en-US" sz="36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E163F65-3044-8043-B651-36798C88C018}"/>
              </a:ext>
            </a:extLst>
          </p:cNvPr>
          <p:cNvSpPr txBox="1"/>
          <p:nvPr/>
        </p:nvSpPr>
        <p:spPr>
          <a:xfrm>
            <a:off x="143291" y="3499299"/>
            <a:ext cx="5067870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NICE estimates 3 million people have COPD in the UK - 2 million undiagnosed</a:t>
            </a:r>
            <a:r>
              <a:rPr lang="en-US" sz="12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86% of COPD Death are attributed to smoking</a:t>
            </a:r>
            <a:r>
              <a:rPr lang="en-US" sz="12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C6A19A6-7C8A-3644-8279-3AE0C7ECB89B}"/>
              </a:ext>
            </a:extLst>
          </p:cNvPr>
          <p:cNvSpPr/>
          <p:nvPr/>
        </p:nvSpPr>
        <p:spPr>
          <a:xfrm>
            <a:off x="186614" y="7767064"/>
            <a:ext cx="86273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1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198,505</a:t>
            </a:r>
            <a:endParaRPr lang="en-GB" sz="1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en-GB" sz="1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53% </a:t>
            </a:r>
            <a:endParaRPr lang="en-GB" sz="16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7EF683C-34DB-3743-A2E7-5DFD440B97AF}"/>
              </a:ext>
            </a:extLst>
          </p:cNvPr>
          <p:cNvSpPr txBox="1"/>
          <p:nvPr/>
        </p:nvSpPr>
        <p:spPr>
          <a:xfrm>
            <a:off x="1602726" y="7766807"/>
            <a:ext cx="41901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People set a quit date with NHS Stop Smoking Service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45E1156-097B-604E-BA23-FDBEB773E828}"/>
              </a:ext>
            </a:extLst>
          </p:cNvPr>
          <p:cNvSpPr txBox="1"/>
          <p:nvPr/>
        </p:nvSpPr>
        <p:spPr>
          <a:xfrm>
            <a:off x="1611464" y="8059451"/>
            <a:ext cx="3669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Successful 	</a:t>
            </a:r>
            <a:r>
              <a:rPr lang="en-GB" sz="120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NHS England April 2023-March 2024</a:t>
            </a:r>
            <a:r>
              <a:rPr lang="en-GB" sz="1200" baseline="3000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</a:t>
            </a:r>
            <a:endParaRPr lang="en-GB" sz="1200" dirty="0">
              <a:solidFill>
                <a:srgbClr val="000000"/>
              </a:solidFill>
              <a:effectLst/>
              <a:highlight>
                <a:srgbClr val="00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1CC57A3-25A6-8B42-9726-FDEFCC6712D3}"/>
              </a:ext>
            </a:extLst>
          </p:cNvPr>
          <p:cNvSpPr txBox="1"/>
          <p:nvPr/>
        </p:nvSpPr>
        <p:spPr>
          <a:xfrm>
            <a:off x="1602726" y="7047481"/>
            <a:ext cx="23278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Current Smokers in North East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8D8BC1E-5AB3-1C4D-8B41-591A71010ADE}"/>
              </a:ext>
            </a:extLst>
          </p:cNvPr>
          <p:cNvSpPr/>
          <p:nvPr/>
        </p:nvSpPr>
        <p:spPr>
          <a:xfrm>
            <a:off x="125320" y="6889723"/>
            <a:ext cx="122661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1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2005 – 29%</a:t>
            </a:r>
          </a:p>
          <a:p>
            <a:pPr algn="ctr"/>
            <a:r>
              <a:rPr lang="en-GB" sz="1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2021- 14.8%</a:t>
            </a:r>
            <a:endParaRPr lang="en-GB" sz="16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ECCC198-E6A5-5040-B85E-0D1AF86D77C6}"/>
              </a:ext>
            </a:extLst>
          </p:cNvPr>
          <p:cNvSpPr/>
          <p:nvPr/>
        </p:nvSpPr>
        <p:spPr>
          <a:xfrm>
            <a:off x="5363588" y="3207994"/>
            <a:ext cx="54213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1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86%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2272BE4-D6B3-F747-8055-A995A0561554}"/>
              </a:ext>
            </a:extLst>
          </p:cNvPr>
          <p:cNvSpPr/>
          <p:nvPr/>
        </p:nvSpPr>
        <p:spPr>
          <a:xfrm>
            <a:off x="5340456" y="3918104"/>
            <a:ext cx="64633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1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100%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6CB176A-8A24-8344-9571-ADE28B117677}"/>
              </a:ext>
            </a:extLst>
          </p:cNvPr>
          <p:cNvSpPr/>
          <p:nvPr/>
        </p:nvSpPr>
        <p:spPr>
          <a:xfrm>
            <a:off x="5323239" y="4535527"/>
            <a:ext cx="646332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16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100%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271E743-9B7B-0D47-9B39-C1A6533AFC9D}"/>
              </a:ext>
            </a:extLst>
          </p:cNvPr>
          <p:cNvSpPr txBox="1"/>
          <p:nvPr/>
        </p:nvSpPr>
        <p:spPr>
          <a:xfrm>
            <a:off x="5353690" y="8094343"/>
            <a:ext cx="5180431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Results and Analysis</a:t>
            </a:r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b="1" dirty="0"/>
              <a:t>Pre-Intervention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No standardised provision of Smoking Cessation support from PR staff.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/>
              <a:t>Limited knowledge of referral pathway. </a:t>
            </a:r>
          </a:p>
          <a:p>
            <a:r>
              <a:rPr lang="en-GB" sz="1200" b="1" dirty="0"/>
              <a:t>Post Intervention</a:t>
            </a:r>
          </a:p>
          <a:p>
            <a:r>
              <a:rPr lang="en-US" sz="1200" dirty="0"/>
              <a:t>A clear pathway to provide Smoking Cessation has been created for PR.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EE14516-E4C5-8840-84D9-495D84040E68}"/>
              </a:ext>
            </a:extLst>
          </p:cNvPr>
          <p:cNvSpPr txBox="1"/>
          <p:nvPr/>
        </p:nvSpPr>
        <p:spPr>
          <a:xfrm>
            <a:off x="5345906" y="9846160"/>
            <a:ext cx="5180431" cy="15696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Limitations</a:t>
            </a:r>
          </a:p>
          <a:p>
            <a:r>
              <a:rPr lang="en-US" sz="1200" dirty="0"/>
              <a:t>Current smoker's lung condition not identified–  enable personalized education. </a:t>
            </a:r>
          </a:p>
          <a:p>
            <a:r>
              <a:rPr lang="en-US" sz="1200" dirty="0"/>
              <a:t>Barriers to referral from current smokers in PR.   </a:t>
            </a:r>
          </a:p>
          <a:p>
            <a:r>
              <a:rPr lang="en-US" sz="1200" dirty="0"/>
              <a:t>Lack of supporting data collection due to focus been on creating pathway. </a:t>
            </a:r>
          </a:p>
          <a:p>
            <a:r>
              <a:rPr lang="en-US" sz="1200" u="sng" dirty="0"/>
              <a:t>Further Quality Improvement : 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Data collection of number of onward referrals to smoking cessation.</a:t>
            </a:r>
          </a:p>
          <a:p>
            <a:pPr marL="171450" indent="-171450">
              <a:buFontTx/>
              <a:buChar char="-"/>
            </a:pPr>
            <a:r>
              <a:rPr lang="en-US" sz="1200" dirty="0"/>
              <a:t>Questionnaire has been created for future development to identify attitudes towards smoking cessation.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8BEDAE7-0239-C049-A078-F04DF093DCFC}"/>
              </a:ext>
            </a:extLst>
          </p:cNvPr>
          <p:cNvSpPr txBox="1"/>
          <p:nvPr/>
        </p:nvSpPr>
        <p:spPr>
          <a:xfrm>
            <a:off x="5363588" y="12839164"/>
            <a:ext cx="5162749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Conclusion</a:t>
            </a:r>
            <a:endParaRPr lang="en-US" sz="1200" dirty="0"/>
          </a:p>
          <a:p>
            <a:r>
              <a:rPr lang="en-US" sz="1200" dirty="0"/>
              <a:t>Identification – Priority to provide smoking cessation for current smokers in PR. </a:t>
            </a:r>
          </a:p>
          <a:p>
            <a:r>
              <a:rPr lang="en-US" sz="1200" dirty="0"/>
              <a:t>Clear resources and pathway created for PR staff.</a:t>
            </a:r>
          </a:p>
          <a:p>
            <a:r>
              <a:rPr lang="en-US" sz="1200" dirty="0"/>
              <a:t>Cost effective service development with  potential vast impact trust wide. 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AB62037-5EE0-9543-A02D-B847BB8B611F}"/>
              </a:ext>
            </a:extLst>
          </p:cNvPr>
          <p:cNvSpPr txBox="1"/>
          <p:nvPr/>
        </p:nvSpPr>
        <p:spPr>
          <a:xfrm>
            <a:off x="5353690" y="11360706"/>
            <a:ext cx="5172647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Impact on Service </a:t>
            </a:r>
          </a:p>
          <a:p>
            <a:r>
              <a:rPr lang="en-US" sz="1200" dirty="0"/>
              <a:t>Clear resources and pathway to provide smoking cessation. </a:t>
            </a:r>
          </a:p>
          <a:p>
            <a:r>
              <a:rPr lang="en-US" sz="1200" dirty="0"/>
              <a:t>Increased confidence of staff to provide support regarding smoking cessation.  </a:t>
            </a:r>
          </a:p>
          <a:p>
            <a:r>
              <a:rPr lang="en-US" sz="1200" dirty="0">
                <a:solidFill>
                  <a:srgbClr val="0E0E0E"/>
                </a:solidFill>
              </a:rPr>
              <a:t>Wider Impact – Reduce hospital admissions, exacerbations + GP appointments.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9200CC-767D-9545-A647-E2598C3F4340}"/>
              </a:ext>
            </a:extLst>
          </p:cNvPr>
          <p:cNvSpPr txBox="1"/>
          <p:nvPr/>
        </p:nvSpPr>
        <p:spPr>
          <a:xfrm>
            <a:off x="5705964" y="8365085"/>
            <a:ext cx="4593036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AE2573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BTS Guideline - </a:t>
            </a:r>
            <a:r>
              <a:rPr lang="en-GB" sz="1200" dirty="0"/>
              <a:t> PR Patients should have their smoking status assessed and referral to smoking cessation services offered simultaneously</a:t>
            </a:r>
            <a:r>
              <a:rPr lang="en-GB" sz="1200" baseline="30000" dirty="0"/>
              <a:t>5</a:t>
            </a:r>
            <a:r>
              <a:rPr lang="en-GB" sz="1200" dirty="0"/>
              <a:t>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54AA37-BDDB-8B4A-85C5-0503F00EA716}"/>
              </a:ext>
            </a:extLst>
          </p:cNvPr>
          <p:cNvSpPr txBox="1"/>
          <p:nvPr/>
        </p:nvSpPr>
        <p:spPr>
          <a:xfrm>
            <a:off x="186965" y="6404082"/>
            <a:ext cx="4962447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2010- 1 in 5 deaths in Newcastle were a result of smoking </a:t>
            </a:r>
            <a:r>
              <a:rPr lang="en-US" sz="1200" baseline="30000" dirty="0"/>
              <a:t>11</a:t>
            </a:r>
            <a:r>
              <a:rPr lang="en-US" sz="1200" dirty="0"/>
              <a:t>. </a:t>
            </a:r>
          </a:p>
          <a:p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2023 -£992.5 million - cost of smoking to Northeast</a:t>
            </a:r>
            <a:r>
              <a:rPr lang="en-GB" sz="12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22CE265-E945-C448-A25D-88D88724B701}"/>
              </a:ext>
            </a:extLst>
          </p:cNvPr>
          <p:cNvSpPr txBox="1"/>
          <p:nvPr/>
        </p:nvSpPr>
        <p:spPr>
          <a:xfrm>
            <a:off x="146441" y="3966021"/>
            <a:ext cx="5058147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Pulmonary Rehabilitation (PR) – core component of COPD management.</a:t>
            </a:r>
          </a:p>
          <a:p>
            <a:r>
              <a:rPr lang="en-US" sz="1200" dirty="0"/>
              <a:t>British Thoracic Society (BTS) Guideline – Excellent opportunity to facilitate Smoking Cessation through education</a:t>
            </a:r>
            <a:r>
              <a:rPr lang="en-US" sz="1200" baseline="30000" dirty="0"/>
              <a:t>5</a:t>
            </a:r>
            <a:r>
              <a:rPr lang="en-US" sz="1200" dirty="0"/>
              <a:t>. </a:t>
            </a:r>
          </a:p>
          <a:p>
            <a:r>
              <a:rPr lang="en-US" sz="1200" dirty="0"/>
              <a:t>However, Smoking Cessation is not routinely covered well in PR</a:t>
            </a:r>
            <a:r>
              <a:rPr lang="en-US" sz="1200" baseline="30000" dirty="0"/>
              <a:t>6</a:t>
            </a:r>
            <a:r>
              <a:rPr lang="en-US" sz="1200" dirty="0"/>
              <a:t>.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1E65AF-7062-654F-9283-10102E543CB5}"/>
              </a:ext>
            </a:extLst>
          </p:cNvPr>
          <p:cNvSpPr/>
          <p:nvPr/>
        </p:nvSpPr>
        <p:spPr>
          <a:xfrm>
            <a:off x="136131" y="6053669"/>
            <a:ext cx="2217146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1400" b="0" cap="none" spc="0" dirty="0">
                <a:ln w="0"/>
                <a:solidFill>
                  <a:srgbClr val="DD69E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Smoking and the North East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5417C5F-10B7-B740-B641-B1AF04FC2C36}"/>
              </a:ext>
            </a:extLst>
          </p:cNvPr>
          <p:cNvSpPr/>
          <p:nvPr/>
        </p:nvSpPr>
        <p:spPr>
          <a:xfrm>
            <a:off x="125320" y="7454072"/>
            <a:ext cx="2972289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1400" b="0" cap="none" spc="0" dirty="0">
                <a:ln w="0"/>
                <a:solidFill>
                  <a:srgbClr val="DD69E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Success of Smoking Cessation Services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FB7216-7D17-6245-8756-9F719D830856}"/>
              </a:ext>
            </a:extLst>
          </p:cNvPr>
          <p:cNvSpPr txBox="1"/>
          <p:nvPr/>
        </p:nvSpPr>
        <p:spPr>
          <a:xfrm>
            <a:off x="433847" y="10756570"/>
            <a:ext cx="18325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Pulmonary Embolism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C634CC8-9771-404E-BBC6-74BE0B6FEAA0}"/>
              </a:ext>
            </a:extLst>
          </p:cNvPr>
          <p:cNvSpPr txBox="1"/>
          <p:nvPr/>
        </p:nvSpPr>
        <p:spPr>
          <a:xfrm>
            <a:off x="5357581" y="12191703"/>
            <a:ext cx="517264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AE2573"/>
            </a:solidFill>
          </a:ln>
        </p:spPr>
        <p:txBody>
          <a:bodyPr wrap="square" rtlCol="0">
            <a:spAutoFit/>
          </a:bodyPr>
          <a:lstStyle/>
          <a:p>
            <a:r>
              <a:rPr lang="en-GB" sz="1200" b="1" dirty="0"/>
              <a:t>Patient care Impact – </a:t>
            </a:r>
            <a:r>
              <a:rPr lang="en-GB" sz="1200" dirty="0"/>
              <a:t>Quitting Smoking – most important treatment for current smokers with COPD and other lung conditions</a:t>
            </a:r>
            <a:r>
              <a:rPr lang="en-GB" sz="1200" baseline="30000" dirty="0"/>
              <a:t>15</a:t>
            </a:r>
            <a:r>
              <a:rPr lang="en-GB" sz="1200" dirty="0"/>
              <a:t>. </a:t>
            </a:r>
          </a:p>
          <a:p>
            <a:r>
              <a:rPr lang="en-GB" sz="1200" dirty="0"/>
              <a:t>Aids prognosis of Lung condition – Increases Quality of life.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615" y="11105607"/>
            <a:ext cx="19151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Total = 122 </a:t>
            </a:r>
            <a:r>
              <a:rPr lang="en-GB" sz="900" dirty="0"/>
              <a:t>Patient Status identified.</a:t>
            </a:r>
          </a:p>
        </p:txBody>
      </p:sp>
    </p:spTree>
    <p:extLst>
      <p:ext uri="{BB962C8B-B14F-4D97-AF65-F5344CB8AC3E}">
        <p14:creationId xmlns:p14="http://schemas.microsoft.com/office/powerpoint/2010/main" val="1860983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44DD8-EF58-7F41-BC53-E27B4A620B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1136" y="2459182"/>
            <a:ext cx="8999537" cy="6769100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DD9302-B98E-0747-B730-A47530078C98}"/>
              </a:ext>
            </a:extLst>
          </p:cNvPr>
          <p:cNvSpPr txBox="1"/>
          <p:nvPr/>
        </p:nvSpPr>
        <p:spPr>
          <a:xfrm>
            <a:off x="738562" y="2839065"/>
            <a:ext cx="9104686" cy="9356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Office for Health Improvement and Disparities (2022) </a:t>
            </a:r>
            <a:r>
              <a:rPr lang="en-GB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Smoking and Tobacco: applying All Our Health.</a:t>
            </a: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Available at: </a:t>
            </a:r>
            <a:r>
              <a:rPr lang="en-GB" sz="1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https://www.gov.uk/government/publications/smoking-and-tobacco-applying-all-our-health/smoking-and-tobacco-applying-all-our-health</a:t>
            </a: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(Accessed: 21/7/24). </a:t>
            </a:r>
          </a:p>
          <a:p>
            <a:pPr marL="342900" indent="-342900">
              <a:buAutoNum type="arabicParenR"/>
            </a:pP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Agrawal, S. (2022) </a:t>
            </a:r>
            <a:r>
              <a:rPr lang="en-GB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Community Pharmacies role in supporting people to live a healthy lifestyle: more help for people to stop smoking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NHS England Available at: 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https://www.england.nhs.uk/blog/community-pharmacies-role-in-supporting-people-live-a-healthy-lifestyle-more-help-for-people-to-stop-smoking/</a:t>
            </a:r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(Accessed: 6/8/24). </a:t>
            </a:r>
          </a:p>
          <a:p>
            <a:pPr marL="342900" indent="-342900">
              <a:buAutoNum type="arabicParenR"/>
            </a:pPr>
            <a:r>
              <a:rPr lang="en-GB" sz="1400" b="0" i="0" dirty="0">
                <a:solidFill>
                  <a:srgbClr val="202A30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NICE (202</a:t>
            </a:r>
            <a:r>
              <a:rPr lang="en-GB" sz="1400" dirty="0">
                <a:solidFill>
                  <a:srgbClr val="202A3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4) </a:t>
            </a:r>
            <a:r>
              <a:rPr lang="en-GB" sz="1400" i="1" dirty="0">
                <a:solidFill>
                  <a:srgbClr val="202A3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Chronic Obstructive Pulmonary Disease: How common is it? </a:t>
            </a:r>
            <a:r>
              <a:rPr lang="en-GB" sz="1400" dirty="0">
                <a:solidFill>
                  <a:srgbClr val="202A3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Available at: </a:t>
            </a:r>
            <a:r>
              <a:rPr lang="en-GB" sz="1400" dirty="0">
                <a:solidFill>
                  <a:srgbClr val="202A30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https://cks.nice.org.uk/topics/chronic-obstructive-pulmonary-disease/background-information/prevalence-incidence/</a:t>
            </a:r>
            <a:r>
              <a:rPr lang="en-GB" sz="1400" dirty="0">
                <a:solidFill>
                  <a:srgbClr val="202A3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(Accessed: 10/8/24)</a:t>
            </a:r>
            <a:r>
              <a:rPr lang="en-GB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AutoNum type="arabicParenR"/>
            </a:pPr>
            <a:r>
              <a:rPr lang="en-GB" sz="1400" i="1" dirty="0"/>
              <a:t>The 2</a:t>
            </a:r>
            <a:r>
              <a:rPr lang="en-GB" sz="1400" i="1" baseline="30000" dirty="0"/>
              <a:t>nd</a:t>
            </a:r>
            <a:r>
              <a:rPr lang="en-GB" sz="1400" i="1" dirty="0"/>
              <a:t> Atlas of variation in risk factors and healthcare for respiratory disease in England </a:t>
            </a:r>
            <a:r>
              <a:rPr lang="en-GB" sz="1400" dirty="0"/>
              <a:t>(2024) Available at: </a:t>
            </a:r>
            <a:r>
              <a:rPr lang="en-GB" sz="14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file:///Users/graceranahan/Downloads/COPD.pdf</a:t>
            </a:r>
            <a:r>
              <a:rPr lang="en-GB" sz="14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202A3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(Accessed: 17/9/24).</a:t>
            </a:r>
          </a:p>
          <a:p>
            <a:pPr marL="342900" indent="-342900">
              <a:buAutoNum type="arabicParenR"/>
            </a:pPr>
            <a:r>
              <a:rPr lang="en-US" sz="1400" dirty="0"/>
              <a:t>The Royal College of Physicians (2013) British Thoracic Guideline on Pulmonary Rehabilitation in Adults. </a:t>
            </a:r>
            <a:r>
              <a:rPr lang="en-US" sz="1400" i="1" dirty="0"/>
              <a:t>Thorax, An International Journal of Respiratory Medicine</a:t>
            </a:r>
            <a:r>
              <a:rPr lang="en-US" sz="1400" dirty="0"/>
              <a:t>. Available at: </a:t>
            </a:r>
            <a:r>
              <a:rPr lang="en-GB" sz="1400" dirty="0">
                <a:hlinkClick r:id="rId6"/>
              </a:rPr>
              <a:t>e:///Users/graceranahan/Downloads/BTS%20Guideline%20for%20Pulmonary%20Rehabilitation%20in%20Adults.pdf</a:t>
            </a:r>
            <a:r>
              <a:rPr lang="en-GB" sz="1400" dirty="0"/>
              <a:t> </a:t>
            </a:r>
            <a:r>
              <a:rPr lang="en-US" sz="1400" dirty="0"/>
              <a:t>(Accessed: 19/8/24).</a:t>
            </a:r>
          </a:p>
          <a:p>
            <a:pPr marL="342900" indent="-342900">
              <a:buAutoNum type="arabicParenR"/>
            </a:pPr>
            <a:r>
              <a:rPr lang="en-US" sz="1400" dirty="0"/>
              <a:t>Roberts, N. et al (2018) ‘A systematic review of the content and delivery of education in Pulmonary Rehabilitation program’ </a:t>
            </a:r>
            <a:r>
              <a:rPr lang="en-US" sz="1400" i="1" dirty="0"/>
              <a:t>Respiratory Medicine. </a:t>
            </a:r>
            <a:r>
              <a:rPr lang="en-US" sz="1400" dirty="0"/>
              <a:t>Available: </a:t>
            </a:r>
            <a:r>
              <a:rPr lang="en-US" sz="1400" dirty="0">
                <a:hlinkClick r:id="rId7"/>
              </a:rPr>
              <a:t>https://www.resmedjournal.com/article/S0954-6111(18)30361-5/fulltext</a:t>
            </a:r>
            <a:r>
              <a:rPr lang="en-US" sz="1400" dirty="0"/>
              <a:t> (Accessed: 17/7/24). </a:t>
            </a:r>
          </a:p>
          <a:p>
            <a:pPr marL="342900" indent="-342900">
              <a:buAutoNum type="arabicParenR"/>
            </a:pPr>
            <a:r>
              <a:rPr lang="en-US" sz="1400" dirty="0" err="1"/>
              <a:t>Tonnesen</a:t>
            </a:r>
            <a:r>
              <a:rPr lang="en-US" sz="1400" dirty="0"/>
              <a:t>, P. (2013) ‘Smoking Cessation and COPD’. </a:t>
            </a:r>
            <a:r>
              <a:rPr lang="en-US" sz="1400" i="1" dirty="0"/>
              <a:t>European Respiratory Review. </a:t>
            </a:r>
            <a:r>
              <a:rPr lang="en-US" sz="1400" dirty="0"/>
              <a:t>Available at: </a:t>
            </a:r>
            <a:r>
              <a:rPr lang="en-US" sz="1400" dirty="0">
                <a:hlinkClick r:id="rId8"/>
              </a:rPr>
              <a:t>https://www.ncbi.nlm.nih.gov/pmc/articles/PMC9487432/#:~:text=Smoking%20cessation%20is%20the%20most,in%20the%20treatment%20of%20COPD</a:t>
            </a:r>
            <a:r>
              <a:rPr lang="en-US" sz="1400" dirty="0"/>
              <a:t> (Accessed: 19/8/24). </a:t>
            </a:r>
          </a:p>
          <a:p>
            <a:pPr marL="342900" indent="-342900">
              <a:buAutoNum type="arabicParenR"/>
            </a:pPr>
            <a:r>
              <a:rPr lang="en-US" sz="1400" dirty="0"/>
              <a:t>NICE (2024) Smoking Cessation: Benefits of stopping smoking</a:t>
            </a:r>
            <a:r>
              <a:rPr lang="en-US" sz="1400" i="1" dirty="0"/>
              <a:t>.</a:t>
            </a:r>
            <a:r>
              <a:rPr lang="en-US" sz="1400" dirty="0"/>
              <a:t> Available at: </a:t>
            </a:r>
            <a:r>
              <a:rPr lang="en-US" sz="1400" dirty="0">
                <a:hlinkClick r:id="rId9"/>
              </a:rPr>
              <a:t>https://cks.nice.org.uk/topics/smoking-cessation/background-information/benefits-of-stopping-smoking/</a:t>
            </a:r>
            <a:r>
              <a:rPr lang="en-US" sz="1400" dirty="0"/>
              <a:t> (Accessed: 24/7/24)</a:t>
            </a:r>
          </a:p>
          <a:p>
            <a:pPr marL="342900" indent="-342900">
              <a:buAutoNum type="arabicParenR"/>
            </a:pPr>
            <a:r>
              <a:rPr lang="en-US" sz="1400" dirty="0"/>
              <a:t>NICE Guideline (2024) </a:t>
            </a:r>
            <a:r>
              <a:rPr lang="en-US" sz="1400" i="1" dirty="0"/>
              <a:t>Tobacco: treating dependence. </a:t>
            </a:r>
            <a:r>
              <a:rPr lang="en-US" sz="1400" dirty="0"/>
              <a:t>Available at: </a:t>
            </a:r>
            <a:r>
              <a:rPr lang="en-US" sz="1400" dirty="0">
                <a:hlinkClick r:id="rId10"/>
              </a:rPr>
              <a:t>https://www.nice.org.uk/guidance/qs207</a:t>
            </a:r>
            <a:r>
              <a:rPr lang="en-US" sz="1400" dirty="0"/>
              <a:t> (Accessed: 24/8/24)</a:t>
            </a:r>
          </a:p>
          <a:p>
            <a:pPr marL="342900" indent="-342900">
              <a:buAutoNum type="arabicParenR"/>
            </a:pPr>
            <a:r>
              <a:rPr lang="en-US" sz="1400" dirty="0"/>
              <a:t>NICE Guideline (2023) </a:t>
            </a:r>
            <a:r>
              <a:rPr lang="en-US" sz="1400" i="1" dirty="0"/>
              <a:t>Tobacco: preventing uptake, promoting quitting and treating dependence. </a:t>
            </a:r>
            <a:r>
              <a:rPr lang="en-US" sz="1400" dirty="0"/>
              <a:t>Available at: </a:t>
            </a:r>
            <a:r>
              <a:rPr lang="en-US" sz="1400" dirty="0">
                <a:hlinkClick r:id="rId11"/>
              </a:rPr>
              <a:t>https://www.nice.org.uk/guidance/ng209/chapter/Recommendations-on-policy-commissioning-and-training</a:t>
            </a:r>
            <a:r>
              <a:rPr lang="en-US" sz="1400" dirty="0"/>
              <a:t> (Accessed: 23/8/24).  </a:t>
            </a:r>
          </a:p>
          <a:p>
            <a:pPr marL="342900" indent="-342900">
              <a:buAutoNum type="arabicParenR"/>
            </a:pPr>
            <a:r>
              <a:rPr lang="en-US" sz="1400" dirty="0"/>
              <a:t>Fresh Smoke Free Newcastle (2019) </a:t>
            </a:r>
            <a:r>
              <a:rPr lang="en-US" sz="1400" i="1" dirty="0"/>
              <a:t>Smoke Free Newcastle Tobacco Control Action Plan 2019-20. </a:t>
            </a:r>
            <a:r>
              <a:rPr lang="en-US" sz="1400" dirty="0"/>
              <a:t>Available at: </a:t>
            </a:r>
            <a:r>
              <a:rPr lang="en-US" sz="1400" dirty="0">
                <a:hlinkClick r:id="rId12"/>
              </a:rPr>
              <a:t>https://ash.org.uk/uploads/Smoke-Free-Newcastle-Action-Plan-2019-20.pdf</a:t>
            </a:r>
            <a:r>
              <a:rPr lang="en-US" sz="1400" dirty="0"/>
              <a:t> </a:t>
            </a:r>
          </a:p>
          <a:p>
            <a:pPr marL="342900" indent="-342900">
              <a:buAutoNum type="arabicParenR"/>
            </a:pPr>
            <a:r>
              <a:rPr lang="en-US" sz="1400" dirty="0">
                <a:solidFill>
                  <a:srgbClr val="0E0E0E"/>
                </a:solidFill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Gateshead Council (2023) </a:t>
            </a:r>
            <a:r>
              <a:rPr lang="en-US" sz="1400" i="1" dirty="0">
                <a:solidFill>
                  <a:srgbClr val="0E0E0E"/>
                </a:solidFill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Cost of smoking in the North East Revealed. </a:t>
            </a:r>
            <a:r>
              <a:rPr lang="en-US" sz="1400" dirty="0">
                <a:solidFill>
                  <a:srgbClr val="0E0E0E"/>
                </a:solidFill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Available at: </a:t>
            </a:r>
            <a:r>
              <a:rPr lang="en-US" sz="1400" dirty="0">
                <a:solidFill>
                  <a:srgbClr val="0E0E0E"/>
                </a:solidFill>
                <a:latin typeface="Inter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https://www.gateshead.gov.uk/article/23850/Cost-of-smoking-in-the-North-East-revealed</a:t>
            </a:r>
            <a:r>
              <a:rPr lang="en-US" sz="1400" dirty="0">
                <a:solidFill>
                  <a:srgbClr val="0E0E0E"/>
                </a:solidFill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 (Accessed at: 19/8/24).</a:t>
            </a:r>
          </a:p>
          <a:p>
            <a:pPr marL="342900" indent="-342900">
              <a:buAutoNum type="arabicParenR"/>
            </a:pPr>
            <a:r>
              <a:rPr lang="en-US" sz="1400" dirty="0">
                <a:solidFill>
                  <a:srgbClr val="0E0E0E"/>
                </a:solidFill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NHS Digital (2024) </a:t>
            </a:r>
            <a:r>
              <a:rPr lang="en-US" sz="1400" i="1" dirty="0">
                <a:solidFill>
                  <a:srgbClr val="0E0E0E"/>
                </a:solidFill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Statistics on NHS Stop Smoking Services in England, April 2023 to March 2024. </a:t>
            </a:r>
            <a:r>
              <a:rPr lang="en-US" sz="1400" dirty="0">
                <a:solidFill>
                  <a:srgbClr val="0E0E0E"/>
                </a:solidFill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Available at </a:t>
            </a:r>
            <a:r>
              <a:rPr lang="en-US" sz="1400" dirty="0">
                <a:solidFill>
                  <a:srgbClr val="0E0E0E"/>
                </a:solidFill>
                <a:latin typeface="Inter"/>
                <a:ea typeface="Calibri" panose="020F0502020204030204" pitchFamily="34" charset="0"/>
                <a:cs typeface="Times New Roman" panose="02020603050405020304" pitchFamily="18" charset="0"/>
                <a:hlinkClick r:id="rId14"/>
              </a:rPr>
              <a:t>https://digital.nhs.uk/data-and-information/publications/statistical/statistics-on-nhs-stop-smoking-services-in-england/april-2023-to-march-2024-q4-annual</a:t>
            </a:r>
            <a:r>
              <a:rPr lang="en-US" sz="1400" dirty="0">
                <a:solidFill>
                  <a:srgbClr val="0E0E0E"/>
                </a:solidFill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 (Accessed: 20/8/24)</a:t>
            </a:r>
          </a:p>
          <a:p>
            <a:pPr marL="342900" indent="-342900">
              <a:buAutoNum type="arabicParenR"/>
            </a:pPr>
            <a:r>
              <a:rPr lang="en-US" sz="1400" dirty="0">
                <a:solidFill>
                  <a:srgbClr val="0E0E0E"/>
                </a:solidFill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NICE (2021) </a:t>
            </a:r>
            <a:r>
              <a:rPr lang="en-US" sz="1400" i="1" dirty="0">
                <a:solidFill>
                  <a:srgbClr val="0E0E0E"/>
                </a:solidFill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Impact of multidisciplinary involvement to improve smoking cessation in the acute admissions unit (AMU) </a:t>
            </a:r>
            <a:r>
              <a:rPr lang="en-US" sz="1400" dirty="0">
                <a:solidFill>
                  <a:srgbClr val="0E0E0E"/>
                </a:solidFill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Available at: </a:t>
            </a:r>
            <a:r>
              <a:rPr lang="en-US" sz="1400" dirty="0">
                <a:solidFill>
                  <a:srgbClr val="0E0E0E"/>
                </a:solidFill>
                <a:latin typeface="Inter"/>
                <a:ea typeface="Calibri" panose="020F0502020204030204" pitchFamily="34" charset="0"/>
                <a:cs typeface="Times New Roman" panose="02020603050405020304" pitchFamily="18" charset="0"/>
                <a:hlinkClick r:id="rId15"/>
              </a:rPr>
              <a:t>https://www.nice.org.uk/sharedlearning/impact-of-multi-disciplinary-involvement-to-improve-smoking-cessation-in-the-acute-admissions-unit-amu#:~:text=Smoking%20is%20a%20risky%2C%20costly,wound%20healing%20and%20decreased%20infections</a:t>
            </a:r>
            <a:r>
              <a:rPr lang="en-US" sz="1400" dirty="0">
                <a:solidFill>
                  <a:srgbClr val="0E0E0E"/>
                </a:solidFill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 (Accessed: 26/8/24). </a:t>
            </a:r>
          </a:p>
          <a:p>
            <a:pPr marL="342900" indent="-342900">
              <a:buAutoNum type="arabicParenR"/>
            </a:pPr>
            <a:r>
              <a:rPr lang="en-US" sz="1400" dirty="0">
                <a:solidFill>
                  <a:srgbClr val="0E0E0E"/>
                </a:solidFill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Van </a:t>
            </a:r>
            <a:r>
              <a:rPr lang="en-US" sz="1400" dirty="0" err="1">
                <a:solidFill>
                  <a:srgbClr val="0E0E0E"/>
                </a:solidFill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Eerd</a:t>
            </a:r>
            <a:r>
              <a:rPr lang="en-US" sz="1400" dirty="0">
                <a:solidFill>
                  <a:srgbClr val="0E0E0E"/>
                </a:solidFill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. E. et al (2016) ‘Smoking cessation for people with chronic obstructive pulmonary disease’ </a:t>
            </a:r>
            <a:r>
              <a:rPr lang="en-US" sz="1400" i="1" dirty="0">
                <a:solidFill>
                  <a:srgbClr val="0E0E0E"/>
                </a:solidFill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Cochrane Database Systematic Review. </a:t>
            </a:r>
            <a:r>
              <a:rPr lang="en-US" sz="1400" dirty="0">
                <a:solidFill>
                  <a:srgbClr val="0E0E0E"/>
                </a:solidFill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Available at: </a:t>
            </a:r>
            <a:r>
              <a:rPr lang="en-US" sz="1400" dirty="0">
                <a:solidFill>
                  <a:srgbClr val="0E0E0E"/>
                </a:solidFill>
                <a:latin typeface="Inter"/>
                <a:ea typeface="Calibri" panose="020F0502020204030204" pitchFamily="34" charset="0"/>
                <a:cs typeface="Times New Roman" panose="02020603050405020304" pitchFamily="18" charset="0"/>
                <a:hlinkClick r:id="rId16"/>
              </a:rPr>
              <a:t>https://www.ncbi.nlm.nih.gov/pmc/articles/PMC6400424/</a:t>
            </a:r>
            <a:r>
              <a:rPr lang="en-US" sz="1400" dirty="0">
                <a:solidFill>
                  <a:srgbClr val="0E0E0E"/>
                </a:solidFill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 (Accessed: 17/9/24). </a:t>
            </a:r>
          </a:p>
        </p:txBody>
      </p:sp>
    </p:spTree>
    <p:extLst>
      <p:ext uri="{BB962C8B-B14F-4D97-AF65-F5344CB8AC3E}">
        <p14:creationId xmlns:p14="http://schemas.microsoft.com/office/powerpoint/2010/main" val="3688193020"/>
      </p:ext>
    </p:extLst>
  </p:cSld>
  <p:clrMapOvr>
    <a:masterClrMapping/>
  </p:clrMapOvr>
</p:sld>
</file>

<file path=ppt/theme/theme1.xml><?xml version="1.0" encoding="utf-8"?>
<a:theme xmlns:a="http://schemas.openxmlformats.org/drawingml/2006/main" name="1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0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13975</TotalTime>
  <Words>1241</Words>
  <Application>Microsoft Office PowerPoint</Application>
  <PresentationFormat>Custom</PresentationFormat>
  <Paragraphs>125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2</vt:i4>
      </vt:variant>
    </vt:vector>
  </HeadingPairs>
  <TitlesOfParts>
    <vt:vector size="18" baseType="lpstr">
      <vt:lpstr>Arial</vt:lpstr>
      <vt:lpstr>Arial Black</vt:lpstr>
      <vt:lpstr>Calibri</vt:lpstr>
      <vt:lpstr>Inter</vt:lpstr>
      <vt:lpstr>Times New Roman</vt:lpstr>
      <vt:lpstr>11_Office Theme</vt:lpstr>
      <vt:lpstr>10_Office Theme</vt:lpstr>
      <vt:lpstr>9_Office Theme</vt:lpstr>
      <vt:lpstr>8_Office Theme</vt:lpstr>
      <vt:lpstr>7_Office Theme</vt:lpstr>
      <vt:lpstr>6_Office Theme</vt:lpstr>
      <vt:lpstr>1_Office Theme</vt:lpstr>
      <vt:lpstr>2_Office Theme</vt:lpstr>
      <vt:lpstr>4_Office Theme</vt:lpstr>
      <vt:lpstr>3_Office Theme</vt:lpstr>
      <vt:lpstr>5_Office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Holmes</dc:creator>
  <cp:lastModifiedBy>MCNEILLIE, Laura (THE NEWCASTLE UPON TYNE HOSPITALS NHS FOUNDATION TRUST)</cp:lastModifiedBy>
  <cp:revision>149</cp:revision>
  <dcterms:created xsi:type="dcterms:W3CDTF">2019-09-27T08:10:12Z</dcterms:created>
  <dcterms:modified xsi:type="dcterms:W3CDTF">2024-09-20T06:53:59Z</dcterms:modified>
</cp:coreProperties>
</file>