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325DA-6F46-46BB-8C04-9C8F7435F4A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B946D7E-F060-4DC7-B661-A93C34C28FC7}">
      <dgm:prSet phldrT="[Text]"/>
      <dgm:spPr/>
      <dgm:t>
        <a:bodyPr/>
        <a:lstStyle/>
        <a:p>
          <a:r>
            <a:rPr lang="en-GB" dirty="0"/>
            <a:t>Net Zero for Carbon (2040)</a:t>
          </a:r>
        </a:p>
      </dgm:t>
    </dgm:pt>
    <dgm:pt modelId="{075BD250-A0BD-4792-B45B-7C4638636854}" type="parTrans" cxnId="{37203F68-CEFF-473A-96A5-A7FF103CEAB1}">
      <dgm:prSet/>
      <dgm:spPr/>
      <dgm:t>
        <a:bodyPr/>
        <a:lstStyle/>
        <a:p>
          <a:endParaRPr lang="en-GB"/>
        </a:p>
      </dgm:t>
    </dgm:pt>
    <dgm:pt modelId="{B24067DA-9810-4618-B5A3-EE144609F3BC}" type="sibTrans" cxnId="{37203F68-CEFF-473A-96A5-A7FF103CEAB1}">
      <dgm:prSet/>
      <dgm:spPr/>
      <dgm:t>
        <a:bodyPr/>
        <a:lstStyle/>
        <a:p>
          <a:endParaRPr lang="en-GB"/>
        </a:p>
      </dgm:t>
    </dgm:pt>
    <dgm:pt modelId="{3E981D0F-8A13-41CB-B0E7-C97523CE8E34}">
      <dgm:prSet phldrT="[Text]"/>
      <dgm:spPr/>
      <dgm:t>
        <a:bodyPr/>
        <a:lstStyle/>
        <a:p>
          <a:r>
            <a:rPr lang="en-GB" dirty="0"/>
            <a:t>Regional cohesion</a:t>
          </a:r>
        </a:p>
      </dgm:t>
    </dgm:pt>
    <dgm:pt modelId="{55CCE1C2-46CC-4124-BA7F-0571BF22FC07}" type="parTrans" cxnId="{74B9F780-78C9-4CD3-A7D0-A905A5C8D76B}">
      <dgm:prSet/>
      <dgm:spPr/>
      <dgm:t>
        <a:bodyPr/>
        <a:lstStyle/>
        <a:p>
          <a:endParaRPr lang="en-GB"/>
        </a:p>
      </dgm:t>
    </dgm:pt>
    <dgm:pt modelId="{1EA0769B-2060-4F8E-8B04-C5B8603E3EA3}" type="sibTrans" cxnId="{74B9F780-78C9-4CD3-A7D0-A905A5C8D76B}">
      <dgm:prSet/>
      <dgm:spPr/>
      <dgm:t>
        <a:bodyPr/>
        <a:lstStyle/>
        <a:p>
          <a:endParaRPr lang="en-GB"/>
        </a:p>
      </dgm:t>
    </dgm:pt>
    <dgm:pt modelId="{0D6DC65D-A3E3-489A-9D48-3F4389D6F932}">
      <dgm:prSet phldrT="[Text]"/>
      <dgm:spPr/>
      <dgm:t>
        <a:bodyPr/>
        <a:lstStyle/>
        <a:p>
          <a:r>
            <a:rPr lang="en-GB" dirty="0"/>
            <a:t>Cost </a:t>
          </a:r>
        </a:p>
      </dgm:t>
    </dgm:pt>
    <dgm:pt modelId="{DFFB64A1-C0DE-41FA-996C-2B18CFC2C1EC}" type="parTrans" cxnId="{18544989-E214-45B3-BE55-B780D5E5BB49}">
      <dgm:prSet/>
      <dgm:spPr/>
      <dgm:t>
        <a:bodyPr/>
        <a:lstStyle/>
        <a:p>
          <a:endParaRPr lang="en-GB"/>
        </a:p>
      </dgm:t>
    </dgm:pt>
    <dgm:pt modelId="{E7918C69-6C22-4BF5-B795-44402954DACB}" type="sibTrans" cxnId="{18544989-E214-45B3-BE55-B780D5E5BB49}">
      <dgm:prSet/>
      <dgm:spPr/>
      <dgm:t>
        <a:bodyPr/>
        <a:lstStyle/>
        <a:p>
          <a:endParaRPr lang="en-GB"/>
        </a:p>
      </dgm:t>
    </dgm:pt>
    <dgm:pt modelId="{3D2B1025-A7EA-49AE-9C4D-4F479EDD8B93}" type="pres">
      <dgm:prSet presAssocID="{96B325DA-6F46-46BB-8C04-9C8F7435F4A7}" presName="compositeShape" presStyleCnt="0">
        <dgm:presLayoutVars>
          <dgm:dir/>
          <dgm:resizeHandles/>
        </dgm:presLayoutVars>
      </dgm:prSet>
      <dgm:spPr/>
    </dgm:pt>
    <dgm:pt modelId="{CF2A55FD-14F0-4646-A5C7-025BD443A986}" type="pres">
      <dgm:prSet presAssocID="{96B325DA-6F46-46BB-8C04-9C8F7435F4A7}" presName="pyramid" presStyleLbl="node1" presStyleIdx="0" presStyleCnt="1" custLinFactNeighborX="457"/>
      <dgm:spPr/>
    </dgm:pt>
    <dgm:pt modelId="{53485A9A-0752-4BF7-A732-8CE67CA404A2}" type="pres">
      <dgm:prSet presAssocID="{96B325DA-6F46-46BB-8C04-9C8F7435F4A7}" presName="theList" presStyleCnt="0"/>
      <dgm:spPr/>
    </dgm:pt>
    <dgm:pt modelId="{C0A5BC3F-BD3D-4C63-98F8-D36FB5381A32}" type="pres">
      <dgm:prSet presAssocID="{FB946D7E-F060-4DC7-B661-A93C34C28FC7}" presName="aNode" presStyleLbl="fgAcc1" presStyleIdx="0" presStyleCnt="3" custLinFactNeighborX="1186" custLinFactNeighborY="-19546">
        <dgm:presLayoutVars>
          <dgm:bulletEnabled val="1"/>
        </dgm:presLayoutVars>
      </dgm:prSet>
      <dgm:spPr/>
    </dgm:pt>
    <dgm:pt modelId="{F5B9DAA0-E67F-47D7-9734-7192081972B0}" type="pres">
      <dgm:prSet presAssocID="{FB946D7E-F060-4DC7-B661-A93C34C28FC7}" presName="aSpace" presStyleCnt="0"/>
      <dgm:spPr/>
    </dgm:pt>
    <dgm:pt modelId="{DC52FE1D-1184-4A74-A8DF-6BC475CF28B5}" type="pres">
      <dgm:prSet presAssocID="{3E981D0F-8A13-41CB-B0E7-C97523CE8E34}" presName="aNode" presStyleLbl="fgAcc1" presStyleIdx="1" presStyleCnt="3">
        <dgm:presLayoutVars>
          <dgm:bulletEnabled val="1"/>
        </dgm:presLayoutVars>
      </dgm:prSet>
      <dgm:spPr/>
    </dgm:pt>
    <dgm:pt modelId="{DE097CA1-F0DE-4962-8853-10A5FB54EC8E}" type="pres">
      <dgm:prSet presAssocID="{3E981D0F-8A13-41CB-B0E7-C97523CE8E34}" presName="aSpace" presStyleCnt="0"/>
      <dgm:spPr/>
    </dgm:pt>
    <dgm:pt modelId="{D28ED30D-1C63-4BFD-AD63-5347ADBE77A7}" type="pres">
      <dgm:prSet presAssocID="{0D6DC65D-A3E3-489A-9D48-3F4389D6F932}" presName="aNode" presStyleLbl="fgAcc1" presStyleIdx="2" presStyleCnt="3">
        <dgm:presLayoutVars>
          <dgm:bulletEnabled val="1"/>
        </dgm:presLayoutVars>
      </dgm:prSet>
      <dgm:spPr/>
    </dgm:pt>
    <dgm:pt modelId="{F487EBB3-0F99-43D3-9B1A-A275A363FF0E}" type="pres">
      <dgm:prSet presAssocID="{0D6DC65D-A3E3-489A-9D48-3F4389D6F932}" presName="aSpace" presStyleCnt="0"/>
      <dgm:spPr/>
    </dgm:pt>
  </dgm:ptLst>
  <dgm:cxnLst>
    <dgm:cxn modelId="{74E2EE1F-A4B7-4312-B6AD-C62748656D6E}" type="presOf" srcId="{0D6DC65D-A3E3-489A-9D48-3F4389D6F932}" destId="{D28ED30D-1C63-4BFD-AD63-5347ADBE77A7}" srcOrd="0" destOrd="0" presId="urn:microsoft.com/office/officeart/2005/8/layout/pyramid2"/>
    <dgm:cxn modelId="{E4F79930-6842-4929-A3B8-1C5C7F85F611}" type="presOf" srcId="{FB946D7E-F060-4DC7-B661-A93C34C28FC7}" destId="{C0A5BC3F-BD3D-4C63-98F8-D36FB5381A32}" srcOrd="0" destOrd="0" presId="urn:microsoft.com/office/officeart/2005/8/layout/pyramid2"/>
    <dgm:cxn modelId="{37203F68-CEFF-473A-96A5-A7FF103CEAB1}" srcId="{96B325DA-6F46-46BB-8C04-9C8F7435F4A7}" destId="{FB946D7E-F060-4DC7-B661-A93C34C28FC7}" srcOrd="0" destOrd="0" parTransId="{075BD250-A0BD-4792-B45B-7C4638636854}" sibTransId="{B24067DA-9810-4618-B5A3-EE144609F3BC}"/>
    <dgm:cxn modelId="{74B9F780-78C9-4CD3-A7D0-A905A5C8D76B}" srcId="{96B325DA-6F46-46BB-8C04-9C8F7435F4A7}" destId="{3E981D0F-8A13-41CB-B0E7-C97523CE8E34}" srcOrd="1" destOrd="0" parTransId="{55CCE1C2-46CC-4124-BA7F-0571BF22FC07}" sibTransId="{1EA0769B-2060-4F8E-8B04-C5B8603E3EA3}"/>
    <dgm:cxn modelId="{18544989-E214-45B3-BE55-B780D5E5BB49}" srcId="{96B325DA-6F46-46BB-8C04-9C8F7435F4A7}" destId="{0D6DC65D-A3E3-489A-9D48-3F4389D6F932}" srcOrd="2" destOrd="0" parTransId="{DFFB64A1-C0DE-41FA-996C-2B18CFC2C1EC}" sibTransId="{E7918C69-6C22-4BF5-B795-44402954DACB}"/>
    <dgm:cxn modelId="{377669AD-7B35-479F-99BB-A8B956ED3A39}" type="presOf" srcId="{3E981D0F-8A13-41CB-B0E7-C97523CE8E34}" destId="{DC52FE1D-1184-4A74-A8DF-6BC475CF28B5}" srcOrd="0" destOrd="0" presId="urn:microsoft.com/office/officeart/2005/8/layout/pyramid2"/>
    <dgm:cxn modelId="{382761CE-F587-4E80-886B-5A995E85E5AB}" type="presOf" srcId="{96B325DA-6F46-46BB-8C04-9C8F7435F4A7}" destId="{3D2B1025-A7EA-49AE-9C4D-4F479EDD8B93}" srcOrd="0" destOrd="0" presId="urn:microsoft.com/office/officeart/2005/8/layout/pyramid2"/>
    <dgm:cxn modelId="{D5DE1A55-1060-44FF-9E02-53AABB1726B5}" type="presParOf" srcId="{3D2B1025-A7EA-49AE-9C4D-4F479EDD8B93}" destId="{CF2A55FD-14F0-4646-A5C7-025BD443A986}" srcOrd="0" destOrd="0" presId="urn:microsoft.com/office/officeart/2005/8/layout/pyramid2"/>
    <dgm:cxn modelId="{06AEB738-1B62-4F8C-BA5E-C00F5170BAFA}" type="presParOf" srcId="{3D2B1025-A7EA-49AE-9C4D-4F479EDD8B93}" destId="{53485A9A-0752-4BF7-A732-8CE67CA404A2}" srcOrd="1" destOrd="0" presId="urn:microsoft.com/office/officeart/2005/8/layout/pyramid2"/>
    <dgm:cxn modelId="{FE81B5BC-2024-43CE-8158-3345C905174B}" type="presParOf" srcId="{53485A9A-0752-4BF7-A732-8CE67CA404A2}" destId="{C0A5BC3F-BD3D-4C63-98F8-D36FB5381A32}" srcOrd="0" destOrd="0" presId="urn:microsoft.com/office/officeart/2005/8/layout/pyramid2"/>
    <dgm:cxn modelId="{A6D16B18-505C-4244-98A0-D9D7A349000E}" type="presParOf" srcId="{53485A9A-0752-4BF7-A732-8CE67CA404A2}" destId="{F5B9DAA0-E67F-47D7-9734-7192081972B0}" srcOrd="1" destOrd="0" presId="urn:microsoft.com/office/officeart/2005/8/layout/pyramid2"/>
    <dgm:cxn modelId="{6ECCEE41-1CEA-431F-8C18-C32D06712A42}" type="presParOf" srcId="{53485A9A-0752-4BF7-A732-8CE67CA404A2}" destId="{DC52FE1D-1184-4A74-A8DF-6BC475CF28B5}" srcOrd="2" destOrd="0" presId="urn:microsoft.com/office/officeart/2005/8/layout/pyramid2"/>
    <dgm:cxn modelId="{49DF0E4A-ADAC-4039-B841-B2C9B8F2B17D}" type="presParOf" srcId="{53485A9A-0752-4BF7-A732-8CE67CA404A2}" destId="{DE097CA1-F0DE-4962-8853-10A5FB54EC8E}" srcOrd="3" destOrd="0" presId="urn:microsoft.com/office/officeart/2005/8/layout/pyramid2"/>
    <dgm:cxn modelId="{0DC3755B-7779-46C3-9531-F25E43FBEE04}" type="presParOf" srcId="{53485A9A-0752-4BF7-A732-8CE67CA404A2}" destId="{D28ED30D-1C63-4BFD-AD63-5347ADBE77A7}" srcOrd="4" destOrd="0" presId="urn:microsoft.com/office/officeart/2005/8/layout/pyramid2"/>
    <dgm:cxn modelId="{ED70B487-F477-4990-A5C6-5A8E5332F97D}" type="presParOf" srcId="{53485A9A-0752-4BF7-A732-8CE67CA404A2}" destId="{F487EBB3-0F99-43D3-9B1A-A275A363FF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7F1B7-58C8-410B-92A5-20BA17CB29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ECF006-C9BF-41FB-B7BC-6517F0BCDAFE}">
      <dgm:prSet phldrT="[Text]"/>
      <dgm:spPr/>
      <dgm:t>
        <a:bodyPr/>
        <a:lstStyle/>
        <a:p>
          <a:r>
            <a:rPr lang="en-GB" dirty="0"/>
            <a:t>Extend to existing service users</a:t>
          </a:r>
        </a:p>
      </dgm:t>
    </dgm:pt>
    <dgm:pt modelId="{A2A2152B-2BAC-47D1-BEE3-8D5679675B61}" type="parTrans" cxnId="{BEDDE5DF-5065-437B-B758-32E26643670E}">
      <dgm:prSet/>
      <dgm:spPr/>
      <dgm:t>
        <a:bodyPr/>
        <a:lstStyle/>
        <a:p>
          <a:endParaRPr lang="en-GB"/>
        </a:p>
      </dgm:t>
    </dgm:pt>
    <dgm:pt modelId="{81D5BDD6-2BF6-49E3-A339-BC6C6F7B7F1B}" type="sibTrans" cxnId="{BEDDE5DF-5065-437B-B758-32E26643670E}">
      <dgm:prSet/>
      <dgm:spPr/>
      <dgm:t>
        <a:bodyPr/>
        <a:lstStyle/>
        <a:p>
          <a:endParaRPr lang="en-GB"/>
        </a:p>
      </dgm:t>
    </dgm:pt>
    <dgm:pt modelId="{FD4AC66F-F70F-4748-9761-A5AE0A469AA8}">
      <dgm:prSet phldrT="[Text]"/>
      <dgm:spPr/>
      <dgm:t>
        <a:bodyPr/>
        <a:lstStyle/>
        <a:p>
          <a:r>
            <a:rPr lang="en-GB" dirty="0"/>
            <a:t>Connection with other interested HCPs</a:t>
          </a:r>
        </a:p>
      </dgm:t>
    </dgm:pt>
    <dgm:pt modelId="{EF0F67AA-0FBA-4018-8CA7-98B26F6B0A9F}" type="parTrans" cxnId="{62226997-FA25-4F0F-B724-B884A575CBB7}">
      <dgm:prSet/>
      <dgm:spPr/>
      <dgm:t>
        <a:bodyPr/>
        <a:lstStyle/>
        <a:p>
          <a:endParaRPr lang="en-GB"/>
        </a:p>
      </dgm:t>
    </dgm:pt>
    <dgm:pt modelId="{637EF6A9-3CFC-445C-94D0-C135E88D7432}" type="sibTrans" cxnId="{62226997-FA25-4F0F-B724-B884A575CBB7}">
      <dgm:prSet/>
      <dgm:spPr/>
      <dgm:t>
        <a:bodyPr/>
        <a:lstStyle/>
        <a:p>
          <a:endParaRPr lang="en-GB"/>
        </a:p>
      </dgm:t>
    </dgm:pt>
    <dgm:pt modelId="{493CF46E-8228-4959-86B2-20415C6D0475}">
      <dgm:prSet phldrT="[Text]"/>
      <dgm:spPr/>
      <dgm:t>
        <a:bodyPr/>
        <a:lstStyle/>
        <a:p>
          <a:r>
            <a:rPr lang="en-GB" dirty="0"/>
            <a:t>Giving set / pack sets opt out</a:t>
          </a:r>
        </a:p>
      </dgm:t>
    </dgm:pt>
    <dgm:pt modelId="{B8EFE0E8-9297-4793-A5A7-1FD511FC4AAE}" type="parTrans" cxnId="{DE04D756-FBFB-4DD3-BD17-598DDC561D2C}">
      <dgm:prSet/>
      <dgm:spPr/>
      <dgm:t>
        <a:bodyPr/>
        <a:lstStyle/>
        <a:p>
          <a:endParaRPr lang="en-GB"/>
        </a:p>
      </dgm:t>
    </dgm:pt>
    <dgm:pt modelId="{D5C69F46-3D04-4FEB-8E28-2A1E1EAD4969}" type="sibTrans" cxnId="{DE04D756-FBFB-4DD3-BD17-598DDC561D2C}">
      <dgm:prSet/>
      <dgm:spPr/>
      <dgm:t>
        <a:bodyPr/>
        <a:lstStyle/>
        <a:p>
          <a:endParaRPr lang="en-GB"/>
        </a:p>
      </dgm:t>
    </dgm:pt>
    <dgm:pt modelId="{1881F908-0DF3-4110-8896-0F7B2271F06E}">
      <dgm:prSet phldrT="[Text]"/>
      <dgm:spPr/>
      <dgm:t>
        <a:bodyPr/>
        <a:lstStyle/>
        <a:p>
          <a:r>
            <a:rPr lang="en-GB" dirty="0"/>
            <a:t>Data on cost and plastic savings after 6m/ 12months</a:t>
          </a:r>
        </a:p>
      </dgm:t>
    </dgm:pt>
    <dgm:pt modelId="{3648D9CB-182E-44FD-8BC8-3F4FA86256CE}" type="parTrans" cxnId="{04B30F99-7A77-4138-828E-133AC78ACB8C}">
      <dgm:prSet/>
      <dgm:spPr/>
      <dgm:t>
        <a:bodyPr/>
        <a:lstStyle/>
        <a:p>
          <a:endParaRPr lang="en-GB"/>
        </a:p>
      </dgm:t>
    </dgm:pt>
    <dgm:pt modelId="{795D97B2-1950-4F94-942A-66622C658401}" type="sibTrans" cxnId="{04B30F99-7A77-4138-828E-133AC78ACB8C}">
      <dgm:prSet/>
      <dgm:spPr/>
      <dgm:t>
        <a:bodyPr/>
        <a:lstStyle/>
        <a:p>
          <a:endParaRPr lang="en-GB"/>
        </a:p>
      </dgm:t>
    </dgm:pt>
    <dgm:pt modelId="{A010D936-0C3F-4045-BE96-0A7EDD3341DD}">
      <dgm:prSet phldrT="[Text]"/>
      <dgm:spPr/>
      <dgm:t>
        <a:bodyPr/>
        <a:lstStyle/>
        <a:p>
          <a:r>
            <a:rPr lang="en-GB" dirty="0"/>
            <a:t>Regional agreement </a:t>
          </a:r>
        </a:p>
      </dgm:t>
    </dgm:pt>
    <dgm:pt modelId="{8578D6C1-6AD4-40D8-98DD-D32C49EAE500}" type="parTrans" cxnId="{274D8262-94EB-4B03-AE54-0B29E707C408}">
      <dgm:prSet/>
      <dgm:spPr/>
      <dgm:t>
        <a:bodyPr/>
        <a:lstStyle/>
        <a:p>
          <a:endParaRPr lang="en-GB"/>
        </a:p>
      </dgm:t>
    </dgm:pt>
    <dgm:pt modelId="{DD251A1C-0D8E-4F59-9D84-88EEDA352AD1}" type="sibTrans" cxnId="{274D8262-94EB-4B03-AE54-0B29E707C408}">
      <dgm:prSet/>
      <dgm:spPr/>
      <dgm:t>
        <a:bodyPr/>
        <a:lstStyle/>
        <a:p>
          <a:endParaRPr lang="en-GB"/>
        </a:p>
      </dgm:t>
    </dgm:pt>
    <dgm:pt modelId="{E64A6E56-DF7D-41CA-BCB7-2E781CB1D16C}">
      <dgm:prSet phldrT="[Text]"/>
      <dgm:spPr/>
      <dgm:t>
        <a:bodyPr/>
        <a:lstStyle/>
        <a:p>
          <a:r>
            <a:rPr lang="en-GB" dirty="0"/>
            <a:t>BAPEN / regional and national showcase</a:t>
          </a:r>
        </a:p>
      </dgm:t>
    </dgm:pt>
    <dgm:pt modelId="{8A66C1E0-32D0-4A1E-BB2A-729943560FDE}" type="parTrans" cxnId="{67AE4D2C-3F7D-41AA-A751-F41A39E2F4E8}">
      <dgm:prSet/>
      <dgm:spPr/>
      <dgm:t>
        <a:bodyPr/>
        <a:lstStyle/>
        <a:p>
          <a:endParaRPr lang="en-GB"/>
        </a:p>
      </dgm:t>
    </dgm:pt>
    <dgm:pt modelId="{CB972642-E561-4E29-B468-A424BBA8B3C4}" type="sibTrans" cxnId="{67AE4D2C-3F7D-41AA-A751-F41A39E2F4E8}">
      <dgm:prSet/>
      <dgm:spPr/>
      <dgm:t>
        <a:bodyPr/>
        <a:lstStyle/>
        <a:p>
          <a:endParaRPr lang="en-GB"/>
        </a:p>
      </dgm:t>
    </dgm:pt>
    <dgm:pt modelId="{BDF32730-9350-4D52-8663-D8DC4FF72CAE}" type="pres">
      <dgm:prSet presAssocID="{0387F1B7-58C8-410B-92A5-20BA17CB2958}" presName="Name0" presStyleCnt="0">
        <dgm:presLayoutVars>
          <dgm:chMax/>
          <dgm:chPref/>
          <dgm:dir/>
          <dgm:animLvl val="lvl"/>
        </dgm:presLayoutVars>
      </dgm:prSet>
      <dgm:spPr/>
    </dgm:pt>
    <dgm:pt modelId="{4C38C017-A896-4A3D-8035-C848493A09C6}" type="pres">
      <dgm:prSet presAssocID="{C2ECF006-C9BF-41FB-B7BC-6517F0BCDAFE}" presName="composite" presStyleCnt="0"/>
      <dgm:spPr/>
    </dgm:pt>
    <dgm:pt modelId="{78D6AC7F-416F-431B-94D4-9BA7F22DE997}" type="pres">
      <dgm:prSet presAssocID="{C2ECF006-C9BF-41FB-B7BC-6517F0BCDAF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283AE32-F20B-4519-9683-748DCF4C4C5A}" type="pres">
      <dgm:prSet presAssocID="{C2ECF006-C9BF-41FB-B7BC-6517F0BCDAF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4137FF-991A-42B1-ADA6-78DB2C7A6BBD}" type="pres">
      <dgm:prSet presAssocID="{C2ECF006-C9BF-41FB-B7BC-6517F0BCDAFE}" presName="BalanceSpacing" presStyleCnt="0"/>
      <dgm:spPr/>
    </dgm:pt>
    <dgm:pt modelId="{FEAB9260-6474-4C87-B980-865C657FB399}" type="pres">
      <dgm:prSet presAssocID="{C2ECF006-C9BF-41FB-B7BC-6517F0BCDAFE}" presName="BalanceSpacing1" presStyleCnt="0"/>
      <dgm:spPr/>
    </dgm:pt>
    <dgm:pt modelId="{B86E7CD8-0F87-4A3B-B5B5-E3BEEF76BC3D}" type="pres">
      <dgm:prSet presAssocID="{81D5BDD6-2BF6-49E3-A339-BC6C6F7B7F1B}" presName="Accent1Text" presStyleLbl="node1" presStyleIdx="1" presStyleCnt="6"/>
      <dgm:spPr/>
    </dgm:pt>
    <dgm:pt modelId="{030E16FB-017C-40EE-B938-375AAF7BC68F}" type="pres">
      <dgm:prSet presAssocID="{81D5BDD6-2BF6-49E3-A339-BC6C6F7B7F1B}" presName="spaceBetweenRectangles" presStyleCnt="0"/>
      <dgm:spPr/>
    </dgm:pt>
    <dgm:pt modelId="{650C8723-7522-4B88-9689-763F48EF91C2}" type="pres">
      <dgm:prSet presAssocID="{493CF46E-8228-4959-86B2-20415C6D0475}" presName="composite" presStyleCnt="0"/>
      <dgm:spPr/>
    </dgm:pt>
    <dgm:pt modelId="{A79246F9-728D-44FC-A272-6CD35A434500}" type="pres">
      <dgm:prSet presAssocID="{493CF46E-8228-4959-86B2-20415C6D047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D7D5846-3A66-446F-81C2-BD97253C4C40}" type="pres">
      <dgm:prSet presAssocID="{493CF46E-8228-4959-86B2-20415C6D047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2B0B646-1539-4914-8646-936D158613C0}" type="pres">
      <dgm:prSet presAssocID="{493CF46E-8228-4959-86B2-20415C6D0475}" presName="BalanceSpacing" presStyleCnt="0"/>
      <dgm:spPr/>
    </dgm:pt>
    <dgm:pt modelId="{4D6E2F71-17FF-4053-BCE8-E9B1850A29DB}" type="pres">
      <dgm:prSet presAssocID="{493CF46E-8228-4959-86B2-20415C6D0475}" presName="BalanceSpacing1" presStyleCnt="0"/>
      <dgm:spPr/>
    </dgm:pt>
    <dgm:pt modelId="{89ECD148-4148-4191-AA16-A214940AAD77}" type="pres">
      <dgm:prSet presAssocID="{D5C69F46-3D04-4FEB-8E28-2A1E1EAD4969}" presName="Accent1Text" presStyleLbl="node1" presStyleIdx="3" presStyleCnt="6"/>
      <dgm:spPr/>
    </dgm:pt>
    <dgm:pt modelId="{7F0E6F68-4FFB-4A73-847C-1DEA62E5EDE9}" type="pres">
      <dgm:prSet presAssocID="{D5C69F46-3D04-4FEB-8E28-2A1E1EAD4969}" presName="spaceBetweenRectangles" presStyleCnt="0"/>
      <dgm:spPr/>
    </dgm:pt>
    <dgm:pt modelId="{C0339704-11A9-4AA2-9949-B50322F76ADD}" type="pres">
      <dgm:prSet presAssocID="{A010D936-0C3F-4045-BE96-0A7EDD3341DD}" presName="composite" presStyleCnt="0"/>
      <dgm:spPr/>
    </dgm:pt>
    <dgm:pt modelId="{F64ECF4A-0615-411B-BA42-D409AC9261FF}" type="pres">
      <dgm:prSet presAssocID="{A010D936-0C3F-4045-BE96-0A7EDD3341D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709F43F-EF06-48AF-B71F-8C0B97126882}" type="pres">
      <dgm:prSet presAssocID="{A010D936-0C3F-4045-BE96-0A7EDD3341D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6D6ECB7-9A28-46F2-8E2D-E3746193E882}" type="pres">
      <dgm:prSet presAssocID="{A010D936-0C3F-4045-BE96-0A7EDD3341DD}" presName="BalanceSpacing" presStyleCnt="0"/>
      <dgm:spPr/>
    </dgm:pt>
    <dgm:pt modelId="{87A9C841-E7B6-4DD9-9E3F-5EFA3E13F054}" type="pres">
      <dgm:prSet presAssocID="{A010D936-0C3F-4045-BE96-0A7EDD3341DD}" presName="BalanceSpacing1" presStyleCnt="0"/>
      <dgm:spPr/>
    </dgm:pt>
    <dgm:pt modelId="{1041FF3A-617E-401B-B78A-91735194ECD7}" type="pres">
      <dgm:prSet presAssocID="{DD251A1C-0D8E-4F59-9D84-88EEDA352AD1}" presName="Accent1Text" presStyleLbl="node1" presStyleIdx="5" presStyleCnt="6"/>
      <dgm:spPr/>
    </dgm:pt>
  </dgm:ptLst>
  <dgm:cxnLst>
    <dgm:cxn modelId="{935AB606-29CD-492A-80A1-FA81DE6936A4}" type="presOf" srcId="{D5C69F46-3D04-4FEB-8E28-2A1E1EAD4969}" destId="{89ECD148-4148-4191-AA16-A214940AAD77}" srcOrd="0" destOrd="0" presId="urn:microsoft.com/office/officeart/2008/layout/AlternatingHexagons"/>
    <dgm:cxn modelId="{9712C811-A11F-46D8-99AD-692D629692E6}" type="presOf" srcId="{FD4AC66F-F70F-4748-9761-A5AE0A469AA8}" destId="{0283AE32-F20B-4519-9683-748DCF4C4C5A}" srcOrd="0" destOrd="0" presId="urn:microsoft.com/office/officeart/2008/layout/AlternatingHexagons"/>
    <dgm:cxn modelId="{1A93B018-A45E-47EC-BC0C-461743BA41F3}" type="presOf" srcId="{493CF46E-8228-4959-86B2-20415C6D0475}" destId="{A79246F9-728D-44FC-A272-6CD35A434500}" srcOrd="0" destOrd="0" presId="urn:microsoft.com/office/officeart/2008/layout/AlternatingHexagons"/>
    <dgm:cxn modelId="{762D571B-5BB4-4FB9-9216-F484F3F26A98}" type="presOf" srcId="{C2ECF006-C9BF-41FB-B7BC-6517F0BCDAFE}" destId="{78D6AC7F-416F-431B-94D4-9BA7F22DE997}" srcOrd="0" destOrd="0" presId="urn:microsoft.com/office/officeart/2008/layout/AlternatingHexagons"/>
    <dgm:cxn modelId="{C7736023-5380-4276-BCA9-383EC2271B6B}" type="presOf" srcId="{1881F908-0DF3-4110-8896-0F7B2271F06E}" destId="{4D7D5846-3A66-446F-81C2-BD97253C4C40}" srcOrd="0" destOrd="0" presId="urn:microsoft.com/office/officeart/2008/layout/AlternatingHexagons"/>
    <dgm:cxn modelId="{67AE4D2C-3F7D-41AA-A751-F41A39E2F4E8}" srcId="{A010D936-0C3F-4045-BE96-0A7EDD3341DD}" destId="{E64A6E56-DF7D-41CA-BCB7-2E781CB1D16C}" srcOrd="0" destOrd="0" parTransId="{8A66C1E0-32D0-4A1E-BB2A-729943560FDE}" sibTransId="{CB972642-E561-4E29-B468-A424BBA8B3C4}"/>
    <dgm:cxn modelId="{274D8262-94EB-4B03-AE54-0B29E707C408}" srcId="{0387F1B7-58C8-410B-92A5-20BA17CB2958}" destId="{A010D936-0C3F-4045-BE96-0A7EDD3341DD}" srcOrd="2" destOrd="0" parTransId="{8578D6C1-6AD4-40D8-98DD-D32C49EAE500}" sibTransId="{DD251A1C-0D8E-4F59-9D84-88EEDA352AD1}"/>
    <dgm:cxn modelId="{6C3BD464-21A5-45A9-8D4F-196CFABC3A09}" type="presOf" srcId="{0387F1B7-58C8-410B-92A5-20BA17CB2958}" destId="{BDF32730-9350-4D52-8663-D8DC4FF72CAE}" srcOrd="0" destOrd="0" presId="urn:microsoft.com/office/officeart/2008/layout/AlternatingHexagons"/>
    <dgm:cxn modelId="{DE04D756-FBFB-4DD3-BD17-598DDC561D2C}" srcId="{0387F1B7-58C8-410B-92A5-20BA17CB2958}" destId="{493CF46E-8228-4959-86B2-20415C6D0475}" srcOrd="1" destOrd="0" parTransId="{B8EFE0E8-9297-4793-A5A7-1FD511FC4AAE}" sibTransId="{D5C69F46-3D04-4FEB-8E28-2A1E1EAD4969}"/>
    <dgm:cxn modelId="{AABBA97D-1A30-43D8-A322-F27ABF501852}" type="presOf" srcId="{81D5BDD6-2BF6-49E3-A339-BC6C6F7B7F1B}" destId="{B86E7CD8-0F87-4A3B-B5B5-E3BEEF76BC3D}" srcOrd="0" destOrd="0" presId="urn:microsoft.com/office/officeart/2008/layout/AlternatingHexagons"/>
    <dgm:cxn modelId="{62226997-FA25-4F0F-B724-B884A575CBB7}" srcId="{C2ECF006-C9BF-41FB-B7BC-6517F0BCDAFE}" destId="{FD4AC66F-F70F-4748-9761-A5AE0A469AA8}" srcOrd="0" destOrd="0" parTransId="{EF0F67AA-0FBA-4018-8CA7-98B26F6B0A9F}" sibTransId="{637EF6A9-3CFC-445C-94D0-C135E88D7432}"/>
    <dgm:cxn modelId="{04B30F99-7A77-4138-828E-133AC78ACB8C}" srcId="{493CF46E-8228-4959-86B2-20415C6D0475}" destId="{1881F908-0DF3-4110-8896-0F7B2271F06E}" srcOrd="0" destOrd="0" parTransId="{3648D9CB-182E-44FD-8BC8-3F4FA86256CE}" sibTransId="{795D97B2-1950-4F94-942A-66622C658401}"/>
    <dgm:cxn modelId="{3D26F699-6A37-4A8F-8A02-327E198C7A22}" type="presOf" srcId="{E64A6E56-DF7D-41CA-BCB7-2E781CB1D16C}" destId="{6709F43F-EF06-48AF-B71F-8C0B97126882}" srcOrd="0" destOrd="0" presId="urn:microsoft.com/office/officeart/2008/layout/AlternatingHexagons"/>
    <dgm:cxn modelId="{A93EFCA5-3A2A-426E-AC1E-72BCB1BAF57D}" type="presOf" srcId="{A010D936-0C3F-4045-BE96-0A7EDD3341DD}" destId="{F64ECF4A-0615-411B-BA42-D409AC9261FF}" srcOrd="0" destOrd="0" presId="urn:microsoft.com/office/officeart/2008/layout/AlternatingHexagons"/>
    <dgm:cxn modelId="{BEDDE5DF-5065-437B-B758-32E26643670E}" srcId="{0387F1B7-58C8-410B-92A5-20BA17CB2958}" destId="{C2ECF006-C9BF-41FB-B7BC-6517F0BCDAFE}" srcOrd="0" destOrd="0" parTransId="{A2A2152B-2BAC-47D1-BEE3-8D5679675B61}" sibTransId="{81D5BDD6-2BF6-49E3-A339-BC6C6F7B7F1B}"/>
    <dgm:cxn modelId="{0200EEEB-E7C7-4B1F-BCFA-24505B3E67EA}" type="presOf" srcId="{DD251A1C-0D8E-4F59-9D84-88EEDA352AD1}" destId="{1041FF3A-617E-401B-B78A-91735194ECD7}" srcOrd="0" destOrd="0" presId="urn:microsoft.com/office/officeart/2008/layout/AlternatingHexagons"/>
    <dgm:cxn modelId="{6937F886-CEF1-4116-9D0F-220D294D46CE}" type="presParOf" srcId="{BDF32730-9350-4D52-8663-D8DC4FF72CAE}" destId="{4C38C017-A896-4A3D-8035-C848493A09C6}" srcOrd="0" destOrd="0" presId="urn:microsoft.com/office/officeart/2008/layout/AlternatingHexagons"/>
    <dgm:cxn modelId="{B16D654D-4925-410C-86A8-4636064BC2A6}" type="presParOf" srcId="{4C38C017-A896-4A3D-8035-C848493A09C6}" destId="{78D6AC7F-416F-431B-94D4-9BA7F22DE997}" srcOrd="0" destOrd="0" presId="urn:microsoft.com/office/officeart/2008/layout/AlternatingHexagons"/>
    <dgm:cxn modelId="{0EFC9CB4-6000-48F2-A083-7E63340FE341}" type="presParOf" srcId="{4C38C017-A896-4A3D-8035-C848493A09C6}" destId="{0283AE32-F20B-4519-9683-748DCF4C4C5A}" srcOrd="1" destOrd="0" presId="urn:microsoft.com/office/officeart/2008/layout/AlternatingHexagons"/>
    <dgm:cxn modelId="{185D1C88-26ED-4CE5-A901-323A2DC1FA2F}" type="presParOf" srcId="{4C38C017-A896-4A3D-8035-C848493A09C6}" destId="{B24137FF-991A-42B1-ADA6-78DB2C7A6BBD}" srcOrd="2" destOrd="0" presId="urn:microsoft.com/office/officeart/2008/layout/AlternatingHexagons"/>
    <dgm:cxn modelId="{5AFFD37C-57B0-4EB3-95B1-01A50D7BDF1F}" type="presParOf" srcId="{4C38C017-A896-4A3D-8035-C848493A09C6}" destId="{FEAB9260-6474-4C87-B980-865C657FB399}" srcOrd="3" destOrd="0" presId="urn:microsoft.com/office/officeart/2008/layout/AlternatingHexagons"/>
    <dgm:cxn modelId="{4BEBC480-19F9-4F36-984D-1779CFCB058C}" type="presParOf" srcId="{4C38C017-A896-4A3D-8035-C848493A09C6}" destId="{B86E7CD8-0F87-4A3B-B5B5-E3BEEF76BC3D}" srcOrd="4" destOrd="0" presId="urn:microsoft.com/office/officeart/2008/layout/AlternatingHexagons"/>
    <dgm:cxn modelId="{A70BD04A-09F4-4107-A714-F189CFB8190A}" type="presParOf" srcId="{BDF32730-9350-4D52-8663-D8DC4FF72CAE}" destId="{030E16FB-017C-40EE-B938-375AAF7BC68F}" srcOrd="1" destOrd="0" presId="urn:microsoft.com/office/officeart/2008/layout/AlternatingHexagons"/>
    <dgm:cxn modelId="{A80B8278-C924-40EA-9D38-DB6F943A5596}" type="presParOf" srcId="{BDF32730-9350-4D52-8663-D8DC4FF72CAE}" destId="{650C8723-7522-4B88-9689-763F48EF91C2}" srcOrd="2" destOrd="0" presId="urn:microsoft.com/office/officeart/2008/layout/AlternatingHexagons"/>
    <dgm:cxn modelId="{A8BEF9D3-B35D-4012-84E2-DD972B02D7EC}" type="presParOf" srcId="{650C8723-7522-4B88-9689-763F48EF91C2}" destId="{A79246F9-728D-44FC-A272-6CD35A434500}" srcOrd="0" destOrd="0" presId="urn:microsoft.com/office/officeart/2008/layout/AlternatingHexagons"/>
    <dgm:cxn modelId="{3E8CC060-D4C6-465A-88C3-6738347CE6F3}" type="presParOf" srcId="{650C8723-7522-4B88-9689-763F48EF91C2}" destId="{4D7D5846-3A66-446F-81C2-BD97253C4C40}" srcOrd="1" destOrd="0" presId="urn:microsoft.com/office/officeart/2008/layout/AlternatingHexagons"/>
    <dgm:cxn modelId="{016A41E7-071F-411D-9C2B-DEF9AC2FFD7C}" type="presParOf" srcId="{650C8723-7522-4B88-9689-763F48EF91C2}" destId="{C2B0B646-1539-4914-8646-936D158613C0}" srcOrd="2" destOrd="0" presId="urn:microsoft.com/office/officeart/2008/layout/AlternatingHexagons"/>
    <dgm:cxn modelId="{8CE1782C-6C12-4F3A-989D-120BE97AB0FD}" type="presParOf" srcId="{650C8723-7522-4B88-9689-763F48EF91C2}" destId="{4D6E2F71-17FF-4053-BCE8-E9B1850A29DB}" srcOrd="3" destOrd="0" presId="urn:microsoft.com/office/officeart/2008/layout/AlternatingHexagons"/>
    <dgm:cxn modelId="{75B9F927-1E35-409A-BF9B-E0A7CCB8F00B}" type="presParOf" srcId="{650C8723-7522-4B88-9689-763F48EF91C2}" destId="{89ECD148-4148-4191-AA16-A214940AAD77}" srcOrd="4" destOrd="0" presId="urn:microsoft.com/office/officeart/2008/layout/AlternatingHexagons"/>
    <dgm:cxn modelId="{F405B364-EF2A-4952-9A17-D7FD8E337E02}" type="presParOf" srcId="{BDF32730-9350-4D52-8663-D8DC4FF72CAE}" destId="{7F0E6F68-4FFB-4A73-847C-1DEA62E5EDE9}" srcOrd="3" destOrd="0" presId="urn:microsoft.com/office/officeart/2008/layout/AlternatingHexagons"/>
    <dgm:cxn modelId="{2062DB89-A628-4034-826E-F2587FBA4FC1}" type="presParOf" srcId="{BDF32730-9350-4D52-8663-D8DC4FF72CAE}" destId="{C0339704-11A9-4AA2-9949-B50322F76ADD}" srcOrd="4" destOrd="0" presId="urn:microsoft.com/office/officeart/2008/layout/AlternatingHexagons"/>
    <dgm:cxn modelId="{1111D92C-D8D8-49CB-8488-4939DD26EDCA}" type="presParOf" srcId="{C0339704-11A9-4AA2-9949-B50322F76ADD}" destId="{F64ECF4A-0615-411B-BA42-D409AC9261FF}" srcOrd="0" destOrd="0" presId="urn:microsoft.com/office/officeart/2008/layout/AlternatingHexagons"/>
    <dgm:cxn modelId="{580C1367-6D55-43F3-847E-D9944C3E597E}" type="presParOf" srcId="{C0339704-11A9-4AA2-9949-B50322F76ADD}" destId="{6709F43F-EF06-48AF-B71F-8C0B97126882}" srcOrd="1" destOrd="0" presId="urn:microsoft.com/office/officeart/2008/layout/AlternatingHexagons"/>
    <dgm:cxn modelId="{535E3D76-CAFD-41B4-A283-10AC2DF19FEA}" type="presParOf" srcId="{C0339704-11A9-4AA2-9949-B50322F76ADD}" destId="{B6D6ECB7-9A28-46F2-8E2D-E3746193E882}" srcOrd="2" destOrd="0" presId="urn:microsoft.com/office/officeart/2008/layout/AlternatingHexagons"/>
    <dgm:cxn modelId="{E608A352-BC8E-49A7-AA98-FA98C075C766}" type="presParOf" srcId="{C0339704-11A9-4AA2-9949-B50322F76ADD}" destId="{87A9C841-E7B6-4DD9-9E3F-5EFA3E13F054}" srcOrd="3" destOrd="0" presId="urn:microsoft.com/office/officeart/2008/layout/AlternatingHexagons"/>
    <dgm:cxn modelId="{2DD7DAEB-341D-4AB0-A7FC-EBB85EB19C1E}" type="presParOf" srcId="{C0339704-11A9-4AA2-9949-B50322F76ADD}" destId="{1041FF3A-617E-401B-B78A-91735194EC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55FD-14F0-4646-A5C7-025BD443A986}">
      <dsp:nvSpPr>
        <dsp:cNvPr id="0" name=""/>
        <dsp:cNvSpPr/>
      </dsp:nvSpPr>
      <dsp:spPr>
        <a:xfrm>
          <a:off x="2775666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BC3F-BD3D-4C63-98F8-D36FB5381A32}">
      <dsp:nvSpPr>
        <dsp:cNvPr id="0" name=""/>
        <dsp:cNvSpPr/>
      </dsp:nvSpPr>
      <dsp:spPr>
        <a:xfrm>
          <a:off x="4964994" y="412304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Net Zero for Carbon (2040)</a:t>
          </a:r>
        </a:p>
      </dsp:txBody>
      <dsp:txXfrm>
        <a:off x="5015277" y="462587"/>
        <a:ext cx="2727803" cy="929477"/>
      </dsp:txXfrm>
    </dsp:sp>
    <dsp:sp modelId="{DC52FE1D-1184-4A74-A8DF-6BC475CF28B5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Regional cohesion</a:t>
          </a:r>
        </a:p>
      </dsp:txBody>
      <dsp:txXfrm>
        <a:off x="4981732" y="1646552"/>
        <a:ext cx="2727803" cy="929477"/>
      </dsp:txXfrm>
    </dsp:sp>
    <dsp:sp modelId="{D28ED30D-1C63-4BFD-AD63-5347ADBE77A7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Cost </a:t>
          </a:r>
        </a:p>
      </dsp:txBody>
      <dsp:txXfrm>
        <a:off x="4981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6AC7F-416F-431B-94D4-9BA7F22DE997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Extend to existing service users</a:t>
          </a:r>
        </a:p>
      </dsp:txBody>
      <dsp:txXfrm rot="-5400000">
        <a:off x="5133981" y="252983"/>
        <a:ext cx="965157" cy="1109376"/>
      </dsp:txXfrm>
    </dsp:sp>
    <dsp:sp modelId="{0283AE32-F20B-4519-9683-748DCF4C4C5A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Connection with other interested HCPs</a:t>
          </a:r>
        </a:p>
      </dsp:txBody>
      <dsp:txXfrm>
        <a:off x="6360192" y="324165"/>
        <a:ext cx="1798639" cy="967010"/>
      </dsp:txXfrm>
    </dsp:sp>
    <dsp:sp modelId="{B86E7CD8-0F87-4A3B-B5B5-E3BEEF76BC3D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19642" y="252983"/>
        <a:ext cx="965157" cy="1109376"/>
      </dsp:txXfrm>
    </dsp:sp>
    <dsp:sp modelId="{A79246F9-728D-44FC-A272-6CD35A434500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Giving set / pack sets opt out</a:t>
          </a:r>
        </a:p>
      </dsp:txBody>
      <dsp:txXfrm rot="-5400000">
        <a:off x="4373911" y="1620981"/>
        <a:ext cx="965157" cy="1109376"/>
      </dsp:txXfrm>
    </dsp:sp>
    <dsp:sp modelId="{4D7D5846-3A66-446F-81C2-BD97253C4C40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on cost and plastic savings after 6m/ 12months</a:t>
          </a:r>
        </a:p>
      </dsp:txBody>
      <dsp:txXfrm>
        <a:off x="2356767" y="1692163"/>
        <a:ext cx="1740619" cy="967010"/>
      </dsp:txXfrm>
    </dsp:sp>
    <dsp:sp modelId="{89ECD148-4148-4191-AA16-A214940AAD77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888250" y="1620981"/>
        <a:ext cx="965157" cy="1109376"/>
      </dsp:txXfrm>
    </dsp:sp>
    <dsp:sp modelId="{F64ECF4A-0615-411B-BA42-D409AC9261FF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Regional agreement </a:t>
          </a:r>
        </a:p>
      </dsp:txBody>
      <dsp:txXfrm rot="-5400000">
        <a:off x="5133981" y="2988979"/>
        <a:ext cx="965157" cy="1109376"/>
      </dsp:txXfrm>
    </dsp:sp>
    <dsp:sp modelId="{6709F43F-EF06-48AF-B71F-8C0B97126882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BAPEN / regional and national showcase</a:t>
          </a:r>
        </a:p>
      </dsp:txBody>
      <dsp:txXfrm>
        <a:off x="6360192" y="3060161"/>
        <a:ext cx="1798639" cy="967010"/>
      </dsp:txXfrm>
    </dsp:sp>
    <dsp:sp modelId="{1041FF3A-617E-401B-B78A-91735194ECD7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19642" y="2988979"/>
        <a:ext cx="965157" cy="110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4910-9B07-4B65-A4BC-AE972896FC2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BD19-E675-4689-9B2B-BFCE173F4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5BD19-E675-4689-9B2B-BFCE173F46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7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Mimic acute provision</a:t>
            </a:r>
          </a:p>
          <a:p>
            <a:r>
              <a:rPr lang="en-GB" dirty="0"/>
              <a:t>No evidence base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5BD19-E675-4689-9B2B-BFCE173F46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EB53-22AD-413A-D505-B7A255257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766D8-A0F1-C7B5-A350-EE28FF989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E152-A961-2C39-26E4-CB0609AC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BC4B3-9B7E-20E5-F41E-09F1906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3E2F9-B839-A297-78E2-890D9D9C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1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9AB9-5B5D-E35B-FDA4-1C89284D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CDC5E-F97F-A5AD-9F48-2CA0E5BB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3D58-B364-B2C7-1DB8-E7A1ABFA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7E8F8-2FA1-AA20-26B6-D8B96A0F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AE4A-546E-1C01-D47D-A982D818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5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2FF26-B537-395F-E902-02F229EC9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F8868-1F90-D03C-32FC-194A4E4D1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F824B-7366-AB43-0B9C-CCA83061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A9BD2-0C97-404B-AF6C-2F08605F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827F-A2CD-24D8-F7CA-AC0D87AE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3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96D2-CA49-F8E2-2EA6-BF6F82A9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3750-D835-A0BE-8DE7-A75CCD8DC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B1F5-5FAA-CD92-95B1-AB82633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C0B49-876F-7FD4-3A3E-E578ADDA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5C495-44B0-5B2B-DC20-B2463C24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9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A520-FFDD-5C84-36D8-649858B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3A346-6979-07A4-2A3C-9607C6A89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48AB-7747-0FEA-34E9-69B2C1D3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4EFF-6B45-3E39-5714-D3833F81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8790-F832-324F-B6C7-CFDB11F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C8D3-A458-39C7-5B12-E654DDBC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297F-868F-0BAB-5F3C-7E000B7D7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8F7E7-9C15-C1F7-2A67-254070DDD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D0011-4960-FF2F-E1BE-B5A0D018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81A84-934B-40C9-0181-1B79459E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35367-AA3C-CBF6-DA56-865E9702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9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836-D34D-256C-B830-30B46AE0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629B8-737F-E922-5CA7-32BA431D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B6968-F227-0F24-41E7-D1F05DA16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4E61F-9176-B2B3-598E-E83D4A243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87F88-4778-70AE-55B6-3813A5897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9C4DF-1774-85D4-0245-CD10019A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3CA2B-64E0-B2C4-E335-6392620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12D95-3E20-7814-6A9D-6364F090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9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B214-5F37-7ECA-BCC8-317CC158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F6076-D3B8-4D67-A631-C3EE3E90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458EB-A496-E861-5ACB-593B1346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65411-D511-B568-66F6-F8E0DE1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3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9E02C-B71F-0040-7CF3-C3432A9D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593FB-2EE9-ED0F-4C43-A74D7318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09858-74B1-2D70-6BF5-4179264F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2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02A-9FCD-13A6-B2BE-633E8E5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549A-3395-0AF2-6587-9F1C8EC9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217F9-7676-9516-5CD9-4D82326EF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0A7F4-A595-CF58-92DD-1B5793F4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E867-052E-1EE4-E420-CBC146F1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CBF22-EBB3-0985-2009-EDBEDE0B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4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C196-0153-B20A-379E-914B5DFE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DF63F-3F37-F15B-A4BD-F516C1572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1B2F3-F766-D588-F059-803F9E24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84A1E-0922-31AF-5C6A-F287EF8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6C330-E71C-C407-3651-18B71D63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CF478-F867-D2F3-0B5B-17DC61A8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BBC3B-63B5-2C11-5B5E-3D22B904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1D4E-EF6A-42CF-BEAC-F2C00E68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1D118-229A-B61F-A3E3-26EF28711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AEE826-C79D-45F4-BDE4-A67ECAF9CA9F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7572C-443D-978C-BAC1-A5315DAC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9629-C4AA-105B-70BB-E6E8FC57A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A59C8-929E-48EA-A6F6-879D99469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2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mmunity%20Home%20Enteral%20Feeding%20equiptment%20guidelines%202024%20%20Newcastle%20Nutrition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C8946-A326-3A88-DF69-A383F34D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252" y="2795385"/>
            <a:ext cx="7268147" cy="1754376"/>
          </a:xfrm>
        </p:spPr>
        <p:txBody>
          <a:bodyPr>
            <a:normAutofit/>
          </a:bodyPr>
          <a:lstStyle/>
          <a:p>
            <a:pPr algn="l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Plastics Reduction Guidance Community Home Enteral Tube Feeding Dietitians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2E109-0D88-3E5B-BD2F-2F93B89CB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801" y="4902596"/>
            <a:ext cx="7315200" cy="775494"/>
          </a:xfrm>
        </p:spPr>
        <p:txBody>
          <a:bodyPr>
            <a:normAutofit fontScale="62500" lnSpcReduction="20000"/>
          </a:bodyPr>
          <a:lstStyle/>
          <a:p>
            <a:pPr algn="l"/>
            <a:endParaRPr lang="en-GB" sz="1000" dirty="0"/>
          </a:p>
          <a:p>
            <a:pPr algn="l"/>
            <a:r>
              <a:rPr lang="en-GB" dirty="0"/>
              <a:t>Helen Harrison </a:t>
            </a:r>
          </a:p>
          <a:p>
            <a:pPr algn="l"/>
            <a:r>
              <a:rPr lang="en-GB" dirty="0"/>
              <a:t>Lead HETF Dietitian (Newcastle Nutrition</a:t>
            </a:r>
            <a:r>
              <a:rPr lang="en-GB" sz="1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B7110-0EE6-E7E9-3160-9B596A08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1179910"/>
            <a:ext cx="6153150" cy="1506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0991F-E042-7B80-3E7A-DA18AA40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9879" y="6111090"/>
            <a:ext cx="22996192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0EF1-103E-EA3C-216A-D2CD96E2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Discharge process with new enteral feeding tube: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FEA795-C726-0463-A2A9-224D891E2461}"/>
              </a:ext>
            </a:extLst>
          </p:cNvPr>
          <p:cNvSpPr/>
          <p:nvPr/>
        </p:nvSpPr>
        <p:spPr>
          <a:xfrm>
            <a:off x="741977" y="4116111"/>
            <a:ext cx="2028083" cy="2028083"/>
          </a:xfrm>
          <a:custGeom>
            <a:avLst/>
            <a:gdLst>
              <a:gd name="connsiteX0" fmla="*/ 0 w 2028083"/>
              <a:gd name="connsiteY0" fmla="*/ 202808 h 2028083"/>
              <a:gd name="connsiteX1" fmla="*/ 202808 w 2028083"/>
              <a:gd name="connsiteY1" fmla="*/ 0 h 2028083"/>
              <a:gd name="connsiteX2" fmla="*/ 1825275 w 2028083"/>
              <a:gd name="connsiteY2" fmla="*/ 0 h 2028083"/>
              <a:gd name="connsiteX3" fmla="*/ 2028083 w 2028083"/>
              <a:gd name="connsiteY3" fmla="*/ 202808 h 2028083"/>
              <a:gd name="connsiteX4" fmla="*/ 2028083 w 2028083"/>
              <a:gd name="connsiteY4" fmla="*/ 1825275 h 2028083"/>
              <a:gd name="connsiteX5" fmla="*/ 1825275 w 2028083"/>
              <a:gd name="connsiteY5" fmla="*/ 2028083 h 2028083"/>
              <a:gd name="connsiteX6" fmla="*/ 202808 w 2028083"/>
              <a:gd name="connsiteY6" fmla="*/ 2028083 h 2028083"/>
              <a:gd name="connsiteX7" fmla="*/ 0 w 2028083"/>
              <a:gd name="connsiteY7" fmla="*/ 1825275 h 2028083"/>
              <a:gd name="connsiteX8" fmla="*/ 0 w 2028083"/>
              <a:gd name="connsiteY8" fmla="*/ 202808 h 20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083" h="2028083">
                <a:moveTo>
                  <a:pt x="0" y="202808"/>
                </a:moveTo>
                <a:cubicBezTo>
                  <a:pt x="0" y="90800"/>
                  <a:pt x="90800" y="0"/>
                  <a:pt x="202808" y="0"/>
                </a:cubicBezTo>
                <a:lnTo>
                  <a:pt x="1825275" y="0"/>
                </a:lnTo>
                <a:cubicBezTo>
                  <a:pt x="1937283" y="0"/>
                  <a:pt x="2028083" y="90800"/>
                  <a:pt x="2028083" y="202808"/>
                </a:cubicBezTo>
                <a:lnTo>
                  <a:pt x="2028083" y="1825275"/>
                </a:lnTo>
                <a:cubicBezTo>
                  <a:pt x="2028083" y="1937283"/>
                  <a:pt x="1937283" y="2028083"/>
                  <a:pt x="1825275" y="2028083"/>
                </a:cubicBezTo>
                <a:lnTo>
                  <a:pt x="202808" y="2028083"/>
                </a:lnTo>
                <a:cubicBezTo>
                  <a:pt x="90800" y="2028083"/>
                  <a:pt x="0" y="1937283"/>
                  <a:pt x="0" y="1825275"/>
                </a:cubicBezTo>
                <a:lnTo>
                  <a:pt x="0" y="202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31" tIns="108931" rIns="108931" bIns="10893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kern="1200" dirty="0"/>
              <a:t>A patient receiving enteral tube feeding in hospital is medically stable.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876ACA-D503-00AA-D039-C3B7BC6B2C9C}"/>
              </a:ext>
            </a:extLst>
          </p:cNvPr>
          <p:cNvSpPr/>
          <p:nvPr/>
        </p:nvSpPr>
        <p:spPr>
          <a:xfrm>
            <a:off x="2581162" y="3050518"/>
            <a:ext cx="390653" cy="487320"/>
          </a:xfrm>
          <a:custGeom>
            <a:avLst/>
            <a:gdLst>
              <a:gd name="connsiteX0" fmla="*/ 0 w 390653"/>
              <a:gd name="connsiteY0" fmla="*/ 97464 h 487320"/>
              <a:gd name="connsiteX1" fmla="*/ 195327 w 390653"/>
              <a:gd name="connsiteY1" fmla="*/ 97464 h 487320"/>
              <a:gd name="connsiteX2" fmla="*/ 195327 w 390653"/>
              <a:gd name="connsiteY2" fmla="*/ 0 h 487320"/>
              <a:gd name="connsiteX3" fmla="*/ 390653 w 390653"/>
              <a:gd name="connsiteY3" fmla="*/ 243660 h 487320"/>
              <a:gd name="connsiteX4" fmla="*/ 195327 w 390653"/>
              <a:gd name="connsiteY4" fmla="*/ 487320 h 487320"/>
              <a:gd name="connsiteX5" fmla="*/ 195327 w 390653"/>
              <a:gd name="connsiteY5" fmla="*/ 389856 h 487320"/>
              <a:gd name="connsiteX6" fmla="*/ 0 w 390653"/>
              <a:gd name="connsiteY6" fmla="*/ 389856 h 487320"/>
              <a:gd name="connsiteX7" fmla="*/ 0 w 390653"/>
              <a:gd name="connsiteY7" fmla="*/ 97464 h 4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53" h="487320">
                <a:moveTo>
                  <a:pt x="0" y="97464"/>
                </a:moveTo>
                <a:lnTo>
                  <a:pt x="195327" y="97464"/>
                </a:lnTo>
                <a:lnTo>
                  <a:pt x="195327" y="0"/>
                </a:lnTo>
                <a:lnTo>
                  <a:pt x="390653" y="243660"/>
                </a:lnTo>
                <a:lnTo>
                  <a:pt x="195327" y="487320"/>
                </a:lnTo>
                <a:lnTo>
                  <a:pt x="195327" y="389856"/>
                </a:lnTo>
                <a:lnTo>
                  <a:pt x="0" y="389856"/>
                </a:lnTo>
                <a:lnTo>
                  <a:pt x="0" y="974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464" rIns="117196" bIns="9746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9BA297-1446-578F-99CB-252C525C49AD}"/>
              </a:ext>
            </a:extLst>
          </p:cNvPr>
          <p:cNvSpPr/>
          <p:nvPr/>
        </p:nvSpPr>
        <p:spPr>
          <a:xfrm>
            <a:off x="3820904" y="4116111"/>
            <a:ext cx="2028083" cy="2028083"/>
          </a:xfrm>
          <a:custGeom>
            <a:avLst/>
            <a:gdLst>
              <a:gd name="connsiteX0" fmla="*/ 0 w 2028083"/>
              <a:gd name="connsiteY0" fmla="*/ 202808 h 2028083"/>
              <a:gd name="connsiteX1" fmla="*/ 202808 w 2028083"/>
              <a:gd name="connsiteY1" fmla="*/ 0 h 2028083"/>
              <a:gd name="connsiteX2" fmla="*/ 1825275 w 2028083"/>
              <a:gd name="connsiteY2" fmla="*/ 0 h 2028083"/>
              <a:gd name="connsiteX3" fmla="*/ 2028083 w 2028083"/>
              <a:gd name="connsiteY3" fmla="*/ 202808 h 2028083"/>
              <a:gd name="connsiteX4" fmla="*/ 2028083 w 2028083"/>
              <a:gd name="connsiteY4" fmla="*/ 1825275 h 2028083"/>
              <a:gd name="connsiteX5" fmla="*/ 1825275 w 2028083"/>
              <a:gd name="connsiteY5" fmla="*/ 2028083 h 2028083"/>
              <a:gd name="connsiteX6" fmla="*/ 202808 w 2028083"/>
              <a:gd name="connsiteY6" fmla="*/ 2028083 h 2028083"/>
              <a:gd name="connsiteX7" fmla="*/ 0 w 2028083"/>
              <a:gd name="connsiteY7" fmla="*/ 1825275 h 2028083"/>
              <a:gd name="connsiteX8" fmla="*/ 0 w 2028083"/>
              <a:gd name="connsiteY8" fmla="*/ 202808 h 20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083" h="2028083">
                <a:moveTo>
                  <a:pt x="0" y="202808"/>
                </a:moveTo>
                <a:cubicBezTo>
                  <a:pt x="0" y="90800"/>
                  <a:pt x="90800" y="0"/>
                  <a:pt x="202808" y="0"/>
                </a:cubicBezTo>
                <a:lnTo>
                  <a:pt x="1825275" y="0"/>
                </a:lnTo>
                <a:cubicBezTo>
                  <a:pt x="1937283" y="0"/>
                  <a:pt x="2028083" y="90800"/>
                  <a:pt x="2028083" y="202808"/>
                </a:cubicBezTo>
                <a:lnTo>
                  <a:pt x="2028083" y="1825275"/>
                </a:lnTo>
                <a:cubicBezTo>
                  <a:pt x="2028083" y="1937283"/>
                  <a:pt x="1937283" y="2028083"/>
                  <a:pt x="1825275" y="2028083"/>
                </a:cubicBezTo>
                <a:lnTo>
                  <a:pt x="202808" y="2028083"/>
                </a:lnTo>
                <a:cubicBezTo>
                  <a:pt x="90800" y="2028083"/>
                  <a:pt x="0" y="1937283"/>
                  <a:pt x="0" y="1825275"/>
                </a:cubicBezTo>
                <a:lnTo>
                  <a:pt x="0" y="202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31" tIns="108931" rIns="108931" bIns="10893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kern="1200" dirty="0"/>
              <a:t>Plans are made to discharge back to their own home or residential care.</a:t>
            </a:r>
          </a:p>
          <a:p>
            <a:pPr algn="ctr">
              <a:spcBef>
                <a:spcPct val="0"/>
              </a:spcBef>
              <a:buNone/>
            </a:pPr>
            <a:endParaRPr lang="en-GB" sz="13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E2AED1-DCEA-B3FC-337E-561796A1651B}"/>
              </a:ext>
            </a:extLst>
          </p:cNvPr>
          <p:cNvSpPr/>
          <p:nvPr/>
        </p:nvSpPr>
        <p:spPr>
          <a:xfrm>
            <a:off x="5725399" y="3050518"/>
            <a:ext cx="390653" cy="487320"/>
          </a:xfrm>
          <a:custGeom>
            <a:avLst/>
            <a:gdLst>
              <a:gd name="connsiteX0" fmla="*/ 0 w 390653"/>
              <a:gd name="connsiteY0" fmla="*/ 97464 h 487320"/>
              <a:gd name="connsiteX1" fmla="*/ 195327 w 390653"/>
              <a:gd name="connsiteY1" fmla="*/ 97464 h 487320"/>
              <a:gd name="connsiteX2" fmla="*/ 195327 w 390653"/>
              <a:gd name="connsiteY2" fmla="*/ 0 h 487320"/>
              <a:gd name="connsiteX3" fmla="*/ 390653 w 390653"/>
              <a:gd name="connsiteY3" fmla="*/ 243660 h 487320"/>
              <a:gd name="connsiteX4" fmla="*/ 195327 w 390653"/>
              <a:gd name="connsiteY4" fmla="*/ 487320 h 487320"/>
              <a:gd name="connsiteX5" fmla="*/ 195327 w 390653"/>
              <a:gd name="connsiteY5" fmla="*/ 389856 h 487320"/>
              <a:gd name="connsiteX6" fmla="*/ 0 w 390653"/>
              <a:gd name="connsiteY6" fmla="*/ 389856 h 487320"/>
              <a:gd name="connsiteX7" fmla="*/ 0 w 390653"/>
              <a:gd name="connsiteY7" fmla="*/ 97464 h 4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53" h="487320">
                <a:moveTo>
                  <a:pt x="0" y="97464"/>
                </a:moveTo>
                <a:lnTo>
                  <a:pt x="195327" y="97464"/>
                </a:lnTo>
                <a:lnTo>
                  <a:pt x="195327" y="0"/>
                </a:lnTo>
                <a:lnTo>
                  <a:pt x="390653" y="243660"/>
                </a:lnTo>
                <a:lnTo>
                  <a:pt x="195327" y="487320"/>
                </a:lnTo>
                <a:lnTo>
                  <a:pt x="195327" y="389856"/>
                </a:lnTo>
                <a:lnTo>
                  <a:pt x="0" y="389856"/>
                </a:lnTo>
                <a:lnTo>
                  <a:pt x="0" y="974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464" rIns="117196" bIns="9746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1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B14464-0C75-6285-EACF-8DCE0DF41704}"/>
              </a:ext>
            </a:extLst>
          </p:cNvPr>
          <p:cNvSpPr/>
          <p:nvPr/>
        </p:nvSpPr>
        <p:spPr>
          <a:xfrm>
            <a:off x="7030452" y="4116112"/>
            <a:ext cx="2028083" cy="2028083"/>
          </a:xfrm>
          <a:custGeom>
            <a:avLst/>
            <a:gdLst>
              <a:gd name="connsiteX0" fmla="*/ 0 w 2028083"/>
              <a:gd name="connsiteY0" fmla="*/ 202808 h 2028083"/>
              <a:gd name="connsiteX1" fmla="*/ 202808 w 2028083"/>
              <a:gd name="connsiteY1" fmla="*/ 0 h 2028083"/>
              <a:gd name="connsiteX2" fmla="*/ 1825275 w 2028083"/>
              <a:gd name="connsiteY2" fmla="*/ 0 h 2028083"/>
              <a:gd name="connsiteX3" fmla="*/ 2028083 w 2028083"/>
              <a:gd name="connsiteY3" fmla="*/ 202808 h 2028083"/>
              <a:gd name="connsiteX4" fmla="*/ 2028083 w 2028083"/>
              <a:gd name="connsiteY4" fmla="*/ 1825275 h 2028083"/>
              <a:gd name="connsiteX5" fmla="*/ 1825275 w 2028083"/>
              <a:gd name="connsiteY5" fmla="*/ 2028083 h 2028083"/>
              <a:gd name="connsiteX6" fmla="*/ 202808 w 2028083"/>
              <a:gd name="connsiteY6" fmla="*/ 2028083 h 2028083"/>
              <a:gd name="connsiteX7" fmla="*/ 0 w 2028083"/>
              <a:gd name="connsiteY7" fmla="*/ 1825275 h 2028083"/>
              <a:gd name="connsiteX8" fmla="*/ 0 w 2028083"/>
              <a:gd name="connsiteY8" fmla="*/ 202808 h 20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083" h="2028083">
                <a:moveTo>
                  <a:pt x="0" y="202808"/>
                </a:moveTo>
                <a:cubicBezTo>
                  <a:pt x="0" y="90800"/>
                  <a:pt x="90800" y="0"/>
                  <a:pt x="202808" y="0"/>
                </a:cubicBezTo>
                <a:lnTo>
                  <a:pt x="1825275" y="0"/>
                </a:lnTo>
                <a:cubicBezTo>
                  <a:pt x="1937283" y="0"/>
                  <a:pt x="2028083" y="90800"/>
                  <a:pt x="2028083" y="202808"/>
                </a:cubicBezTo>
                <a:lnTo>
                  <a:pt x="2028083" y="1825275"/>
                </a:lnTo>
                <a:cubicBezTo>
                  <a:pt x="2028083" y="1937283"/>
                  <a:pt x="1937283" y="2028083"/>
                  <a:pt x="1825275" y="2028083"/>
                </a:cubicBezTo>
                <a:lnTo>
                  <a:pt x="202808" y="2028083"/>
                </a:lnTo>
                <a:cubicBezTo>
                  <a:pt x="90800" y="2028083"/>
                  <a:pt x="0" y="1937283"/>
                  <a:pt x="0" y="1825275"/>
                </a:cubicBezTo>
                <a:lnTo>
                  <a:pt x="0" y="202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31" tIns="108931" rIns="108931" bIns="10893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kern="1200" dirty="0"/>
              <a:t>10 days’ provision of feed, medication, tube ancillaries and feeding pump if appropriate are provided by managing ward.</a:t>
            </a:r>
            <a:endParaRPr lang="en-GB" sz="1300" kern="1200" dirty="0"/>
          </a:p>
          <a:p>
            <a:pPr marL="0"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D10ADC6-C7C3-4151-025D-52614841CAE7}"/>
              </a:ext>
            </a:extLst>
          </p:cNvPr>
          <p:cNvSpPr/>
          <p:nvPr/>
        </p:nvSpPr>
        <p:spPr>
          <a:xfrm>
            <a:off x="8869637" y="3050518"/>
            <a:ext cx="390653" cy="487320"/>
          </a:xfrm>
          <a:custGeom>
            <a:avLst/>
            <a:gdLst>
              <a:gd name="connsiteX0" fmla="*/ 0 w 390653"/>
              <a:gd name="connsiteY0" fmla="*/ 97464 h 487320"/>
              <a:gd name="connsiteX1" fmla="*/ 195327 w 390653"/>
              <a:gd name="connsiteY1" fmla="*/ 97464 h 487320"/>
              <a:gd name="connsiteX2" fmla="*/ 195327 w 390653"/>
              <a:gd name="connsiteY2" fmla="*/ 0 h 487320"/>
              <a:gd name="connsiteX3" fmla="*/ 390653 w 390653"/>
              <a:gd name="connsiteY3" fmla="*/ 243660 h 487320"/>
              <a:gd name="connsiteX4" fmla="*/ 195327 w 390653"/>
              <a:gd name="connsiteY4" fmla="*/ 487320 h 487320"/>
              <a:gd name="connsiteX5" fmla="*/ 195327 w 390653"/>
              <a:gd name="connsiteY5" fmla="*/ 389856 h 487320"/>
              <a:gd name="connsiteX6" fmla="*/ 0 w 390653"/>
              <a:gd name="connsiteY6" fmla="*/ 389856 h 487320"/>
              <a:gd name="connsiteX7" fmla="*/ 0 w 390653"/>
              <a:gd name="connsiteY7" fmla="*/ 97464 h 4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53" h="487320">
                <a:moveTo>
                  <a:pt x="0" y="97464"/>
                </a:moveTo>
                <a:lnTo>
                  <a:pt x="195327" y="97464"/>
                </a:lnTo>
                <a:lnTo>
                  <a:pt x="195327" y="0"/>
                </a:lnTo>
                <a:lnTo>
                  <a:pt x="390653" y="243660"/>
                </a:lnTo>
                <a:lnTo>
                  <a:pt x="195327" y="487320"/>
                </a:lnTo>
                <a:lnTo>
                  <a:pt x="195327" y="389856"/>
                </a:lnTo>
                <a:lnTo>
                  <a:pt x="0" y="389856"/>
                </a:lnTo>
                <a:lnTo>
                  <a:pt x="0" y="974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464" rIns="117196" bIns="9746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1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3439505-7697-4F9A-4E2E-960E71E7460C}"/>
              </a:ext>
            </a:extLst>
          </p:cNvPr>
          <p:cNvSpPr/>
          <p:nvPr/>
        </p:nvSpPr>
        <p:spPr>
          <a:xfrm>
            <a:off x="10153214" y="4116112"/>
            <a:ext cx="2028083" cy="2028083"/>
          </a:xfrm>
          <a:custGeom>
            <a:avLst/>
            <a:gdLst>
              <a:gd name="connsiteX0" fmla="*/ 0 w 2028083"/>
              <a:gd name="connsiteY0" fmla="*/ 202808 h 2028083"/>
              <a:gd name="connsiteX1" fmla="*/ 202808 w 2028083"/>
              <a:gd name="connsiteY1" fmla="*/ 0 h 2028083"/>
              <a:gd name="connsiteX2" fmla="*/ 1825275 w 2028083"/>
              <a:gd name="connsiteY2" fmla="*/ 0 h 2028083"/>
              <a:gd name="connsiteX3" fmla="*/ 2028083 w 2028083"/>
              <a:gd name="connsiteY3" fmla="*/ 202808 h 2028083"/>
              <a:gd name="connsiteX4" fmla="*/ 2028083 w 2028083"/>
              <a:gd name="connsiteY4" fmla="*/ 1825275 h 2028083"/>
              <a:gd name="connsiteX5" fmla="*/ 1825275 w 2028083"/>
              <a:gd name="connsiteY5" fmla="*/ 2028083 h 2028083"/>
              <a:gd name="connsiteX6" fmla="*/ 202808 w 2028083"/>
              <a:gd name="connsiteY6" fmla="*/ 2028083 h 2028083"/>
              <a:gd name="connsiteX7" fmla="*/ 0 w 2028083"/>
              <a:gd name="connsiteY7" fmla="*/ 1825275 h 2028083"/>
              <a:gd name="connsiteX8" fmla="*/ 0 w 2028083"/>
              <a:gd name="connsiteY8" fmla="*/ 202808 h 20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083" h="2028083">
                <a:moveTo>
                  <a:pt x="0" y="202808"/>
                </a:moveTo>
                <a:cubicBezTo>
                  <a:pt x="0" y="90800"/>
                  <a:pt x="90800" y="0"/>
                  <a:pt x="202808" y="0"/>
                </a:cubicBezTo>
                <a:lnTo>
                  <a:pt x="1825275" y="0"/>
                </a:lnTo>
                <a:cubicBezTo>
                  <a:pt x="1937283" y="0"/>
                  <a:pt x="2028083" y="90800"/>
                  <a:pt x="2028083" y="202808"/>
                </a:cubicBezTo>
                <a:lnTo>
                  <a:pt x="2028083" y="1825275"/>
                </a:lnTo>
                <a:cubicBezTo>
                  <a:pt x="2028083" y="1937283"/>
                  <a:pt x="1937283" y="2028083"/>
                  <a:pt x="1825275" y="2028083"/>
                </a:cubicBezTo>
                <a:lnTo>
                  <a:pt x="202808" y="2028083"/>
                </a:lnTo>
                <a:cubicBezTo>
                  <a:pt x="90800" y="2028083"/>
                  <a:pt x="0" y="1937283"/>
                  <a:pt x="0" y="1825275"/>
                </a:cubicBezTo>
                <a:lnTo>
                  <a:pt x="0" y="202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31" tIns="108931" rIns="108931" bIns="10893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kern="1200" dirty="0"/>
              <a:t>Patient is registered with an enteral feed contract provider to include delivery of feed and plastic ancillaries, out of hours support  and nursing service provision</a:t>
            </a:r>
          </a:p>
          <a:p>
            <a:pPr marL="0"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AADC-6347-0EE6-BA06-A5640984068E}"/>
              </a:ext>
            </a:extLst>
          </p:cNvPr>
          <p:cNvSpPr txBox="1"/>
          <p:nvPr/>
        </p:nvSpPr>
        <p:spPr>
          <a:xfrm>
            <a:off x="6468533" y="64108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https://www.nutricia.com/TubeFeedingAwareness.html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8ED88-9EBA-B1CC-B217-C115FCABF2BF}"/>
              </a:ext>
            </a:extLst>
          </p:cNvPr>
          <p:cNvSpPr/>
          <p:nvPr/>
        </p:nvSpPr>
        <p:spPr>
          <a:xfrm>
            <a:off x="162424" y="2280136"/>
            <a:ext cx="2028083" cy="2028083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DAB72D-85FD-378C-C60A-499F0D692C29}"/>
              </a:ext>
            </a:extLst>
          </p:cNvPr>
          <p:cNvSpPr/>
          <p:nvPr/>
        </p:nvSpPr>
        <p:spPr>
          <a:xfrm>
            <a:off x="3306662" y="2280136"/>
            <a:ext cx="2028083" cy="2028083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85D893-768C-B4AA-FCC5-DE07C7494465}"/>
              </a:ext>
            </a:extLst>
          </p:cNvPr>
          <p:cNvSpPr/>
          <p:nvPr/>
        </p:nvSpPr>
        <p:spPr>
          <a:xfrm>
            <a:off x="6450899" y="2280136"/>
            <a:ext cx="2028083" cy="2028083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B2F389-9747-99B7-E339-54DB2D44573D}"/>
              </a:ext>
            </a:extLst>
          </p:cNvPr>
          <p:cNvSpPr/>
          <p:nvPr/>
        </p:nvSpPr>
        <p:spPr>
          <a:xfrm>
            <a:off x="9595137" y="2280136"/>
            <a:ext cx="2028083" cy="2028083"/>
          </a:xfrm>
          <a:prstGeom prst="roundRect">
            <a:avLst>
              <a:gd name="adj" fmla="val 10000"/>
            </a:avLst>
          </a:prstGeom>
          <a:blipFill rotWithShape="1">
            <a:blip r:embed="rId6"/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8" grpId="0" animBg="1"/>
      <p:bldP spid="11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C02E-D13F-737A-757F-E8861666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 for guideline development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0FE3BA-3921-515D-3D9B-F975E653E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83192"/>
              </p:ext>
            </p:extLst>
          </p:nvPr>
        </p:nvGraphicFramePr>
        <p:xfrm>
          <a:off x="-1589714" y="16510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61BADE-C295-DC04-3383-F9B8221570A8}"/>
              </a:ext>
            </a:extLst>
          </p:cNvPr>
          <p:cNvSpPr txBox="1"/>
          <p:nvPr/>
        </p:nvSpPr>
        <p:spPr>
          <a:xfrm>
            <a:off x="983974" y="2209985"/>
            <a:ext cx="165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Drivers for guideline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C8E1D-10C9-0FDA-6022-CA2DBDC35E27}"/>
              </a:ext>
            </a:extLst>
          </p:cNvPr>
          <p:cNvSpPr txBox="1"/>
          <p:nvPr/>
        </p:nvSpPr>
        <p:spPr>
          <a:xfrm>
            <a:off x="6660859" y="2130804"/>
            <a:ext cx="4692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Substantial reduction in plastic feeding </a:t>
            </a:r>
          </a:p>
          <a:p>
            <a:r>
              <a:rPr lang="en-GB" dirty="0"/>
              <a:t>ancillaries on discharge / new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Eliminating single use plastics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pressure points:</a:t>
            </a:r>
          </a:p>
          <a:p>
            <a:r>
              <a:rPr lang="en-GB" dirty="0"/>
              <a:t>Containers / bottles and enteral syringes</a:t>
            </a:r>
          </a:p>
          <a:p>
            <a:r>
              <a:rPr lang="en-GB" dirty="0"/>
              <a:t>Under 1 year old</a:t>
            </a:r>
          </a:p>
          <a:p>
            <a:r>
              <a:rPr lang="en-GB" dirty="0"/>
              <a:t>Post-pyloric feeding </a:t>
            </a:r>
          </a:p>
          <a:p>
            <a:r>
              <a:rPr lang="en-GB" dirty="0"/>
              <a:t>Change habitual practice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F73FE-31B7-FBD6-C33F-10CA7A4DFE56}"/>
              </a:ext>
            </a:extLst>
          </p:cNvPr>
          <p:cNvSpPr txBox="1"/>
          <p:nvPr/>
        </p:nvSpPr>
        <p:spPr>
          <a:xfrm>
            <a:off x="6660859" y="5433242"/>
            <a:ext cx="453005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Stakeholders: Acute and Community Dietetics, Community Nursing , Regional HETF teams, Infection Prevention Control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6964A-209A-805C-DA9C-1E43ED3AF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292" y="430627"/>
            <a:ext cx="2981202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E499B5-A2A6-A01F-1540-9F55857BBB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9879" y="6111090"/>
            <a:ext cx="22996192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69B1D-6CFF-0F87-2D46-1A1F3A67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136"/>
            <a:ext cx="8429711" cy="53559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C0C6-1DAB-5F9B-035B-99EDCD261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3" action="ppaction://hlinkfile"/>
            </a:endParaRPr>
          </a:p>
          <a:p>
            <a:pPr marL="0" indent="0">
              <a:buNone/>
            </a:pPr>
            <a:endParaRPr lang="en-GB" dirty="0">
              <a:hlinkClick r:id="rId3" action="ppaction://hlinkfile"/>
            </a:endParaRPr>
          </a:p>
          <a:p>
            <a:pPr marL="0" indent="0">
              <a:buNone/>
            </a:pPr>
            <a:endParaRPr lang="en-GB" dirty="0">
              <a:hlinkClick r:id="rId3" action="ppaction://hlinkfil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8A2F2-945F-8A76-8979-6CA0782BCF24}"/>
              </a:ext>
            </a:extLst>
          </p:cNvPr>
          <p:cNvSpPr txBox="1"/>
          <p:nvPr/>
        </p:nvSpPr>
        <p:spPr>
          <a:xfrm>
            <a:off x="-486383" y="5648906"/>
            <a:ext cx="11285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dirty="0">
                <a:hlinkClick r:id="rId3" action="ppaction://hlinkfile"/>
              </a:rPr>
              <a:t>Community Home Enteral Feeding </a:t>
            </a:r>
            <a:r>
              <a:rPr lang="en-GB" dirty="0" err="1">
                <a:hlinkClick r:id="rId3" action="ppaction://hlinkfile"/>
              </a:rPr>
              <a:t>equiptment</a:t>
            </a:r>
            <a:r>
              <a:rPr lang="en-GB" dirty="0">
                <a:hlinkClick r:id="rId3" action="ppaction://hlinkfile"/>
              </a:rPr>
              <a:t> guidelines 2024  Newcastle Nutrition.docx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69B4D-F1B6-C297-D637-1466D2884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879" y="6111090"/>
            <a:ext cx="22996192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A346-6796-DFD8-7192-7415C420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br>
              <a:rPr lang="en-GB" dirty="0"/>
            </a:br>
            <a:r>
              <a:rPr lang="en-GB" sz="3200" dirty="0"/>
              <a:t>3 hourly feeds (8 per day); infant pump fed.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495E3-D0AF-3108-375D-6AD3E698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5365"/>
            <a:ext cx="10708356" cy="3814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F316A-7C90-4C80-F86D-54EEE525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463" y="548541"/>
            <a:ext cx="2981202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7BD44-8EEB-7CA8-C182-A638DC1A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879" y="6111090"/>
            <a:ext cx="22996192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DF4B-AC5D-6605-1E6F-835CCC0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forward: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543ED6-CDF5-BD8E-1268-0FDA7B421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537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CFD1F8-3CEC-34CB-29F8-20D81CBFD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374" y="490175"/>
            <a:ext cx="2981202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D5C25-5A2D-D306-0967-1C488D6F1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69879" y="6111090"/>
            <a:ext cx="22996192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257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  Plastics Reduction Guidance Community Home Enteral Tube Feeding Dietitians</vt:lpstr>
      <vt:lpstr>Discharge process with new enteral feeding tube: </vt:lpstr>
      <vt:lpstr>Driver for guideline development </vt:lpstr>
      <vt:lpstr>PowerPoint Presentation</vt:lpstr>
      <vt:lpstr>Example:  3 hourly feeds (8 per day); infant pump fed.</vt:lpstr>
      <vt:lpstr>Going forward: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HARRISON, Helen (THE NEWCASTLE UPON TYNE HOSPITALS NHS FOUNDATION TRUST)</dc:creator>
  <cp:lastModifiedBy>HARRISON, Helen (THE NEWCASTLE UPON TYNE HOSPITALS NHS FOUNDATION TRUST)</cp:lastModifiedBy>
  <cp:revision>6</cp:revision>
  <dcterms:created xsi:type="dcterms:W3CDTF">2024-10-06T19:45:37Z</dcterms:created>
  <dcterms:modified xsi:type="dcterms:W3CDTF">2024-10-07T15:18:49Z</dcterms:modified>
</cp:coreProperties>
</file>