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03855C-8DAF-F2F5-2F4F-1581E4E7FF57}" v="540" dt="2024-09-18T18:39:54.208"/>
    <p1510:client id="{3E8BAEA1-5D68-E49B-D2C9-D5BD4C66095F}" v="853" dt="2024-09-18T14:39:01.747"/>
    <p1510:client id="{9019F8D5-5B25-7295-4616-394C6171D3FD}" v="16" dt="2024-09-20T10:50:55.545"/>
    <p1510:client id="{E52D8A6A-3CDA-4C93-3845-3BBF75AA8C1F}" v="112" dt="2024-09-19T18:33:32.2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33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9/23/2024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F05ACD0-FF4A-4F8F-B5C5-6A4EBD0D1B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Poster Template A3 4.jpg">
            <a:extLst>
              <a:ext uri="{FF2B5EF4-FFF2-40B4-BE49-F238E27FC236}">
                <a16:creationId xmlns:a16="http://schemas.microsoft.com/office/drawing/2014/main" id="{454ABDE1-D6B6-B4F5-91BB-AD890FE3DD6C}"/>
              </a:ext>
            </a:extLst>
          </p:cNvPr>
          <p:cNvPicPr>
            <a:picLocks noChangeAspect="1"/>
          </p:cNvPicPr>
          <p:nvPr/>
        </p:nvPicPr>
        <p:blipFill>
          <a:blip r:embed="rId2"/>
          <a:srcRect l="1104" t="-39" r="1542"/>
          <a:stretch/>
        </p:blipFill>
        <p:spPr>
          <a:xfrm>
            <a:off x="1682" y="-2665"/>
            <a:ext cx="12179892" cy="6860667"/>
          </a:xfrm>
          <a:prstGeom prst="rect">
            <a:avLst/>
          </a:prstGeom>
        </p:spPr>
      </p:pic>
      <p:pic>
        <p:nvPicPr>
          <p:cNvPr id="4" name="Picture 3" descr="About | Newcastle Hospitals">
            <a:extLst>
              <a:ext uri="{FF2B5EF4-FFF2-40B4-BE49-F238E27FC236}">
                <a16:creationId xmlns:a16="http://schemas.microsoft.com/office/drawing/2014/main" id="{F95E6B31-F1BA-D93B-BB32-35B1FAF41C86}"/>
              </a:ext>
            </a:extLst>
          </p:cNvPr>
          <p:cNvPicPr>
            <a:picLocks noChangeAspect="1"/>
          </p:cNvPicPr>
          <p:nvPr/>
        </p:nvPicPr>
        <p:blipFill>
          <a:blip r:embed="rId3"/>
          <a:srcRect t="38162" r="474" b="35238"/>
          <a:stretch/>
        </p:blipFill>
        <p:spPr>
          <a:xfrm>
            <a:off x="8622592" y="-3596"/>
            <a:ext cx="3646653" cy="757239"/>
          </a:xfrm>
          <a:prstGeom prst="rect">
            <a:avLst/>
          </a:prstGeom>
        </p:spPr>
      </p:pic>
      <p:sp>
        <p:nvSpPr>
          <p:cNvPr id="5" name="TextBox 4">
            <a:extLst>
              <a:ext uri="{FF2B5EF4-FFF2-40B4-BE49-F238E27FC236}">
                <a16:creationId xmlns:a16="http://schemas.microsoft.com/office/drawing/2014/main" id="{1531F863-AA31-C334-4AB4-E547D74E7481}"/>
              </a:ext>
            </a:extLst>
          </p:cNvPr>
          <p:cNvSpPr txBox="1"/>
          <p:nvPr/>
        </p:nvSpPr>
        <p:spPr>
          <a:xfrm>
            <a:off x="8019681" y="534480"/>
            <a:ext cx="3060826" cy="429076"/>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lnSpc>
                <a:spcPct val="90000"/>
              </a:lnSpc>
              <a:spcBef>
                <a:spcPts val="1000"/>
              </a:spcBef>
            </a:pPr>
            <a:r>
              <a:rPr lang="en-US" sz="1100" kern="1200" dirty="0">
                <a:solidFill>
                  <a:schemeClr val="tx1">
                    <a:lumMod val="85000"/>
                    <a:lumOff val="15000"/>
                  </a:schemeClr>
                </a:solidFill>
                <a:latin typeface="+mn-lt"/>
                <a:ea typeface="+mn-ea"/>
                <a:cs typeface="+mn-cs"/>
              </a:rPr>
              <a:t>Hannah </a:t>
            </a:r>
            <a:r>
              <a:rPr lang="en-US" sz="1100" kern="1200" err="1">
                <a:solidFill>
                  <a:schemeClr val="tx1">
                    <a:lumMod val="85000"/>
                    <a:lumOff val="15000"/>
                  </a:schemeClr>
                </a:solidFill>
                <a:latin typeface="+mn-lt"/>
                <a:ea typeface="+mn-ea"/>
                <a:cs typeface="+mn-cs"/>
              </a:rPr>
              <a:t>Brusby</a:t>
            </a:r>
            <a:r>
              <a:rPr lang="en-US" sz="1100" kern="1200" dirty="0">
                <a:solidFill>
                  <a:schemeClr val="tx1">
                    <a:lumMod val="85000"/>
                    <a:lumOff val="15000"/>
                  </a:schemeClr>
                </a:solidFill>
                <a:latin typeface="+mn-lt"/>
                <a:ea typeface="+mn-ea"/>
                <a:cs typeface="+mn-cs"/>
              </a:rPr>
              <a:t> – </a:t>
            </a:r>
            <a:r>
              <a:rPr lang="en-US" sz="1100" kern="1200" err="1">
                <a:solidFill>
                  <a:schemeClr val="tx1">
                    <a:lumMod val="85000"/>
                    <a:lumOff val="15000"/>
                  </a:schemeClr>
                </a:solidFill>
                <a:latin typeface="+mn-lt"/>
                <a:ea typeface="+mn-ea"/>
                <a:cs typeface="+mn-cs"/>
              </a:rPr>
              <a:t>Paeds</a:t>
            </a:r>
            <a:r>
              <a:rPr lang="en-US" sz="1100" kern="1200" dirty="0">
                <a:solidFill>
                  <a:schemeClr val="tx1">
                    <a:lumMod val="85000"/>
                    <a:lumOff val="15000"/>
                  </a:schemeClr>
                </a:solidFill>
                <a:latin typeface="+mn-lt"/>
                <a:ea typeface="+mn-ea"/>
                <a:cs typeface="+mn-cs"/>
              </a:rPr>
              <a:t> </a:t>
            </a:r>
            <a:r>
              <a:rPr lang="en-US" sz="1100" kern="1200" err="1">
                <a:solidFill>
                  <a:schemeClr val="tx1">
                    <a:lumMod val="85000"/>
                    <a:lumOff val="15000"/>
                  </a:schemeClr>
                </a:solidFill>
                <a:latin typeface="+mn-lt"/>
                <a:ea typeface="+mn-ea"/>
                <a:cs typeface="+mn-cs"/>
              </a:rPr>
              <a:t>Orthopaedic</a:t>
            </a:r>
            <a:endParaRPr lang="en-US" sz="1100" kern="1200">
              <a:solidFill>
                <a:schemeClr val="tx1">
                  <a:lumMod val="85000"/>
                  <a:lumOff val="15000"/>
                </a:schemeClr>
              </a:solidFill>
              <a:latin typeface="+mn-lt"/>
            </a:endParaRPr>
          </a:p>
        </p:txBody>
      </p:sp>
      <p:sp>
        <p:nvSpPr>
          <p:cNvPr id="11" name="TextBox 8">
            <a:extLst>
              <a:ext uri="{FF2B5EF4-FFF2-40B4-BE49-F238E27FC236}">
                <a16:creationId xmlns:a16="http://schemas.microsoft.com/office/drawing/2014/main" id="{57756021-E306-3A2E-09DB-09EC543D2CD9}"/>
              </a:ext>
            </a:extLst>
          </p:cNvPr>
          <p:cNvSpPr txBox="1">
            <a:spLocks noChangeArrowheads="1"/>
          </p:cNvSpPr>
          <p:nvPr/>
        </p:nvSpPr>
        <p:spPr bwMode="auto">
          <a:xfrm>
            <a:off x="607826" y="107846"/>
            <a:ext cx="711599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en-US" sz="2000" dirty="0">
                <a:solidFill>
                  <a:schemeClr val="bg1"/>
                </a:solidFill>
                <a:latin typeface="Aptos Display"/>
                <a:cs typeface="Arial"/>
              </a:rPr>
              <a:t>Enhancing quality of care and service provision for post adolescent idiopathic surgery patients through development of a therapy information leaflet and video</a:t>
            </a:r>
            <a:endParaRPr lang="en-US" sz="2000" dirty="0">
              <a:solidFill>
                <a:schemeClr val="bg1"/>
              </a:solidFill>
              <a:latin typeface="Aptos Display"/>
              <a:cs typeface="Arial" panose="020B0604020202020204" pitchFamily="34" charset="0"/>
            </a:endParaRPr>
          </a:p>
        </p:txBody>
      </p:sp>
      <p:pic>
        <p:nvPicPr>
          <p:cNvPr id="13" name="Picture 12" descr="A screenshot of a computer&#10;&#10;Description automatically generated">
            <a:extLst>
              <a:ext uri="{FF2B5EF4-FFF2-40B4-BE49-F238E27FC236}">
                <a16:creationId xmlns:a16="http://schemas.microsoft.com/office/drawing/2014/main" id="{83BA32ED-73C4-7FDD-A9C4-B7883BB584C0}"/>
              </a:ext>
            </a:extLst>
          </p:cNvPr>
          <p:cNvPicPr>
            <a:picLocks noChangeAspect="1"/>
          </p:cNvPicPr>
          <p:nvPr/>
        </p:nvPicPr>
        <p:blipFill>
          <a:blip r:embed="rId4"/>
          <a:srcRect l="21822" t="21497" r="20018" b="12129"/>
          <a:stretch/>
        </p:blipFill>
        <p:spPr>
          <a:xfrm>
            <a:off x="3373998" y="3562670"/>
            <a:ext cx="2334395" cy="1879788"/>
          </a:xfrm>
          <a:prstGeom prst="rect">
            <a:avLst/>
          </a:prstGeom>
          <a:ln w="6350">
            <a:solidFill>
              <a:srgbClr val="7030A0"/>
            </a:solidFill>
            <a:prstDash val="solid"/>
            <a:extLst>
              <a:ext uri="{C807C97D-BFC1-408E-A445-0C87EB9F89A2}">
                <ask:lineSketchStyleProps xmlns:ask="http://schemas.microsoft.com/office/drawing/2018/sketchyshapes" sd="3499211612">
                  <a:custGeom>
                    <a:avLst/>
                    <a:gdLst>
                      <a:gd name="connsiteX0" fmla="*/ 0 w 2285480"/>
                      <a:gd name="connsiteY0" fmla="*/ 0 h 1779291"/>
                      <a:gd name="connsiteX1" fmla="*/ 617080 w 2285480"/>
                      <a:gd name="connsiteY1" fmla="*/ 0 h 1779291"/>
                      <a:gd name="connsiteX2" fmla="*/ 1234159 w 2285480"/>
                      <a:gd name="connsiteY2" fmla="*/ 0 h 1779291"/>
                      <a:gd name="connsiteX3" fmla="*/ 1782674 w 2285480"/>
                      <a:gd name="connsiteY3" fmla="*/ 0 h 1779291"/>
                      <a:gd name="connsiteX4" fmla="*/ 2285480 w 2285480"/>
                      <a:gd name="connsiteY4" fmla="*/ 0 h 1779291"/>
                      <a:gd name="connsiteX5" fmla="*/ 2285480 w 2285480"/>
                      <a:gd name="connsiteY5" fmla="*/ 557511 h 1779291"/>
                      <a:gd name="connsiteX6" fmla="*/ 2285480 w 2285480"/>
                      <a:gd name="connsiteY6" fmla="*/ 1097229 h 1779291"/>
                      <a:gd name="connsiteX7" fmla="*/ 2285480 w 2285480"/>
                      <a:gd name="connsiteY7" fmla="*/ 1779291 h 1779291"/>
                      <a:gd name="connsiteX8" fmla="*/ 1714110 w 2285480"/>
                      <a:gd name="connsiteY8" fmla="*/ 1779291 h 1779291"/>
                      <a:gd name="connsiteX9" fmla="*/ 1142740 w 2285480"/>
                      <a:gd name="connsiteY9" fmla="*/ 1779291 h 1779291"/>
                      <a:gd name="connsiteX10" fmla="*/ 617080 w 2285480"/>
                      <a:gd name="connsiteY10" fmla="*/ 1779291 h 1779291"/>
                      <a:gd name="connsiteX11" fmla="*/ 0 w 2285480"/>
                      <a:gd name="connsiteY11" fmla="*/ 1779291 h 1779291"/>
                      <a:gd name="connsiteX12" fmla="*/ 0 w 2285480"/>
                      <a:gd name="connsiteY12" fmla="*/ 1221780 h 1779291"/>
                      <a:gd name="connsiteX13" fmla="*/ 0 w 2285480"/>
                      <a:gd name="connsiteY13" fmla="*/ 610890 h 1779291"/>
                      <a:gd name="connsiteX14" fmla="*/ 0 w 2285480"/>
                      <a:gd name="connsiteY14" fmla="*/ 0 h 1779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85480" h="1779291" fill="none" extrusionOk="0">
                        <a:moveTo>
                          <a:pt x="0" y="0"/>
                        </a:moveTo>
                        <a:cubicBezTo>
                          <a:pt x="259220" y="-36851"/>
                          <a:pt x="329148" y="48186"/>
                          <a:pt x="617080" y="0"/>
                        </a:cubicBezTo>
                        <a:cubicBezTo>
                          <a:pt x="905012" y="-48186"/>
                          <a:pt x="1072181" y="1606"/>
                          <a:pt x="1234159" y="0"/>
                        </a:cubicBezTo>
                        <a:cubicBezTo>
                          <a:pt x="1396137" y="-1606"/>
                          <a:pt x="1637686" y="58599"/>
                          <a:pt x="1782674" y="0"/>
                        </a:cubicBezTo>
                        <a:cubicBezTo>
                          <a:pt x="1927663" y="-58599"/>
                          <a:pt x="2065518" y="29095"/>
                          <a:pt x="2285480" y="0"/>
                        </a:cubicBezTo>
                        <a:cubicBezTo>
                          <a:pt x="2346311" y="178784"/>
                          <a:pt x="2237388" y="392460"/>
                          <a:pt x="2285480" y="557511"/>
                        </a:cubicBezTo>
                        <a:cubicBezTo>
                          <a:pt x="2333572" y="722562"/>
                          <a:pt x="2242188" y="964001"/>
                          <a:pt x="2285480" y="1097229"/>
                        </a:cubicBezTo>
                        <a:cubicBezTo>
                          <a:pt x="2328772" y="1230457"/>
                          <a:pt x="2234852" y="1537753"/>
                          <a:pt x="2285480" y="1779291"/>
                        </a:cubicBezTo>
                        <a:cubicBezTo>
                          <a:pt x="2166657" y="1784089"/>
                          <a:pt x="1862281" y="1740782"/>
                          <a:pt x="1714110" y="1779291"/>
                        </a:cubicBezTo>
                        <a:cubicBezTo>
                          <a:pt x="1565939" y="1817800"/>
                          <a:pt x="1267372" y="1735735"/>
                          <a:pt x="1142740" y="1779291"/>
                        </a:cubicBezTo>
                        <a:cubicBezTo>
                          <a:pt x="1018108" y="1822847"/>
                          <a:pt x="858620" y="1767930"/>
                          <a:pt x="617080" y="1779291"/>
                        </a:cubicBezTo>
                        <a:cubicBezTo>
                          <a:pt x="375540" y="1790652"/>
                          <a:pt x="148662" y="1742100"/>
                          <a:pt x="0" y="1779291"/>
                        </a:cubicBezTo>
                        <a:cubicBezTo>
                          <a:pt x="-11970" y="1639589"/>
                          <a:pt x="369" y="1370793"/>
                          <a:pt x="0" y="1221780"/>
                        </a:cubicBezTo>
                        <a:cubicBezTo>
                          <a:pt x="-369" y="1072767"/>
                          <a:pt x="9008" y="811263"/>
                          <a:pt x="0" y="610890"/>
                        </a:cubicBezTo>
                        <a:cubicBezTo>
                          <a:pt x="-9008" y="410517"/>
                          <a:pt x="33397" y="190452"/>
                          <a:pt x="0" y="0"/>
                        </a:cubicBezTo>
                        <a:close/>
                      </a:path>
                      <a:path w="2285480" h="1779291" stroke="0" extrusionOk="0">
                        <a:moveTo>
                          <a:pt x="0" y="0"/>
                        </a:moveTo>
                        <a:cubicBezTo>
                          <a:pt x="176947" y="-8443"/>
                          <a:pt x="395964" y="50395"/>
                          <a:pt x="548515" y="0"/>
                        </a:cubicBezTo>
                        <a:cubicBezTo>
                          <a:pt x="701067" y="-50395"/>
                          <a:pt x="910883" y="56567"/>
                          <a:pt x="1074176" y="0"/>
                        </a:cubicBezTo>
                        <a:cubicBezTo>
                          <a:pt x="1237469" y="-56567"/>
                          <a:pt x="1401154" y="9737"/>
                          <a:pt x="1599836" y="0"/>
                        </a:cubicBezTo>
                        <a:cubicBezTo>
                          <a:pt x="1798518" y="-9737"/>
                          <a:pt x="2038051" y="21251"/>
                          <a:pt x="2285480" y="0"/>
                        </a:cubicBezTo>
                        <a:cubicBezTo>
                          <a:pt x="2324252" y="178179"/>
                          <a:pt x="2234214" y="364161"/>
                          <a:pt x="2285480" y="539718"/>
                        </a:cubicBezTo>
                        <a:cubicBezTo>
                          <a:pt x="2336746" y="715275"/>
                          <a:pt x="2253699" y="884168"/>
                          <a:pt x="2285480" y="1115022"/>
                        </a:cubicBezTo>
                        <a:cubicBezTo>
                          <a:pt x="2317261" y="1345876"/>
                          <a:pt x="2236656" y="1550709"/>
                          <a:pt x="2285480" y="1779291"/>
                        </a:cubicBezTo>
                        <a:cubicBezTo>
                          <a:pt x="2079847" y="1836999"/>
                          <a:pt x="1908452" y="1762786"/>
                          <a:pt x="1782674" y="1779291"/>
                        </a:cubicBezTo>
                        <a:cubicBezTo>
                          <a:pt x="1656896" y="1795796"/>
                          <a:pt x="1479327" y="1768466"/>
                          <a:pt x="1257014" y="1779291"/>
                        </a:cubicBezTo>
                        <a:cubicBezTo>
                          <a:pt x="1034701" y="1790116"/>
                          <a:pt x="981661" y="1751978"/>
                          <a:pt x="731354" y="1779291"/>
                        </a:cubicBezTo>
                        <a:cubicBezTo>
                          <a:pt x="481047" y="1806604"/>
                          <a:pt x="157056" y="1720195"/>
                          <a:pt x="0" y="1779291"/>
                        </a:cubicBezTo>
                        <a:cubicBezTo>
                          <a:pt x="-28509" y="1620788"/>
                          <a:pt x="47102" y="1381007"/>
                          <a:pt x="0" y="1168401"/>
                        </a:cubicBezTo>
                        <a:cubicBezTo>
                          <a:pt x="-47102" y="955795"/>
                          <a:pt x="57958" y="767772"/>
                          <a:pt x="0" y="610890"/>
                        </a:cubicBezTo>
                        <a:cubicBezTo>
                          <a:pt x="-57958" y="454008"/>
                          <a:pt x="65544" y="276687"/>
                          <a:pt x="0" y="0"/>
                        </a:cubicBezTo>
                        <a:close/>
                      </a:path>
                    </a:pathLst>
                  </a:custGeom>
                  <ask:type>
                    <ask:lineSketchNone/>
                  </ask:type>
                </ask:lineSketchStyleProps>
              </a:ext>
            </a:extLst>
          </a:ln>
        </p:spPr>
      </p:pic>
      <p:pic>
        <p:nvPicPr>
          <p:cNvPr id="2" name="Picture 1" descr="Improvement for nothin' and performance ...">
            <a:extLst>
              <a:ext uri="{FF2B5EF4-FFF2-40B4-BE49-F238E27FC236}">
                <a16:creationId xmlns:a16="http://schemas.microsoft.com/office/drawing/2014/main" id="{87F68A30-281E-1554-4F3A-E20CB527ACAC}"/>
              </a:ext>
            </a:extLst>
          </p:cNvPr>
          <p:cNvPicPr>
            <a:picLocks noChangeAspect="1"/>
          </p:cNvPicPr>
          <p:nvPr/>
        </p:nvPicPr>
        <p:blipFill>
          <a:blip r:embed="rId5"/>
          <a:srcRect l="19481" r="20779" b="-763"/>
          <a:stretch/>
        </p:blipFill>
        <p:spPr>
          <a:xfrm>
            <a:off x="6723858" y="2396969"/>
            <a:ext cx="1139676" cy="1105150"/>
          </a:xfrm>
          <a:prstGeom prst="rect">
            <a:avLst/>
          </a:prstGeom>
          <a:ln w="6350">
            <a:solidFill>
              <a:srgbClr val="7030A0"/>
            </a:solidFill>
          </a:ln>
        </p:spPr>
      </p:pic>
      <p:sp>
        <p:nvSpPr>
          <p:cNvPr id="3" name="TextBox 2">
            <a:extLst>
              <a:ext uri="{FF2B5EF4-FFF2-40B4-BE49-F238E27FC236}">
                <a16:creationId xmlns:a16="http://schemas.microsoft.com/office/drawing/2014/main" id="{C237768B-1051-FC8C-39B1-693B1064EFD4}"/>
              </a:ext>
            </a:extLst>
          </p:cNvPr>
          <p:cNvSpPr txBox="1"/>
          <p:nvPr/>
        </p:nvSpPr>
        <p:spPr>
          <a:xfrm>
            <a:off x="442341" y="1200161"/>
            <a:ext cx="5822677" cy="219290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ct val="0"/>
              </a:spcBef>
              <a:spcAft>
                <a:spcPct val="0"/>
              </a:spcAft>
            </a:pPr>
            <a:r>
              <a:rPr lang="en-GB" sz="1050" b="1" dirty="0">
                <a:solidFill>
                  <a:schemeClr val="tx2">
                    <a:lumMod val="49000"/>
                    <a:lumOff val="51000"/>
                  </a:schemeClr>
                </a:solidFill>
                <a:latin typeface="Aptos"/>
                <a:cs typeface="Arial"/>
              </a:rPr>
              <a:t>AIM:</a:t>
            </a:r>
            <a:r>
              <a:rPr lang="en-GB" sz="1050" dirty="0">
                <a:latin typeface="Aptos"/>
                <a:cs typeface="Arial"/>
              </a:rPr>
              <a:t> Develop a therapy focused information leaflet and introductory video for adolescent idiopathic scoliosis (AIS) patients undergoing corrective surgery at the RVI.</a:t>
            </a:r>
          </a:p>
          <a:p>
            <a:pPr>
              <a:spcBef>
                <a:spcPct val="0"/>
              </a:spcBef>
              <a:spcAft>
                <a:spcPct val="0"/>
              </a:spcAft>
            </a:pPr>
            <a:endParaRPr lang="en-GB" sz="1050" dirty="0">
              <a:solidFill>
                <a:srgbClr val="000000"/>
              </a:solidFill>
              <a:latin typeface="Aptos"/>
              <a:cs typeface="Arial"/>
            </a:endParaRPr>
          </a:p>
          <a:p>
            <a:pPr>
              <a:spcBef>
                <a:spcPct val="0"/>
              </a:spcBef>
              <a:spcAft>
                <a:spcPct val="0"/>
              </a:spcAft>
            </a:pPr>
            <a:r>
              <a:rPr lang="en-GB" sz="1050" u="sng" dirty="0">
                <a:solidFill>
                  <a:schemeClr val="tx2">
                    <a:lumMod val="49000"/>
                    <a:lumOff val="51000"/>
                  </a:schemeClr>
                </a:solidFill>
                <a:latin typeface="Aptos"/>
                <a:cs typeface="Arial"/>
              </a:rPr>
              <a:t>Background:</a:t>
            </a:r>
            <a:endParaRPr lang="en-GB" sz="1050" u="sng">
              <a:solidFill>
                <a:schemeClr val="tx2">
                  <a:lumMod val="49000"/>
                  <a:lumOff val="51000"/>
                </a:schemeClr>
              </a:solidFill>
              <a:latin typeface="Aptos"/>
            </a:endParaRPr>
          </a:p>
          <a:p>
            <a:r>
              <a:rPr lang="en-US" sz="1050" dirty="0">
                <a:latin typeface="Aptos"/>
                <a:cs typeface="Segoe UI"/>
              </a:rPr>
              <a:t>Previous projects completed by the </a:t>
            </a:r>
            <a:r>
              <a:rPr lang="en-US" sz="1050" dirty="0" err="1">
                <a:latin typeface="Aptos"/>
                <a:cs typeface="Segoe UI"/>
              </a:rPr>
              <a:t>paediatric</a:t>
            </a:r>
            <a:r>
              <a:rPr lang="en-US" sz="1050" dirty="0">
                <a:latin typeface="Aptos"/>
                <a:cs typeface="Segoe UI"/>
              </a:rPr>
              <a:t> spinal team, concluded from service user feedback a therapy focused pre/post AIS surgery leaflet and introductory video would be useful. </a:t>
            </a:r>
          </a:p>
          <a:p>
            <a:r>
              <a:rPr lang="en-US" sz="1050" dirty="0">
                <a:latin typeface="Aptos"/>
                <a:cs typeface="Segoe UI"/>
              </a:rPr>
              <a:t>NHS England (2023) advise clear and accessible information/ communication from first point of contact is vital for all elective surgeries. </a:t>
            </a:r>
          </a:p>
          <a:p>
            <a:r>
              <a:rPr lang="en-US" sz="1050" dirty="0">
                <a:latin typeface="Aptos"/>
                <a:cs typeface="Segoe UI"/>
              </a:rPr>
              <a:t>The trust vision </a:t>
            </a:r>
            <a:r>
              <a:rPr lang="en-US" sz="1050" dirty="0" err="1">
                <a:latin typeface="Aptos"/>
                <a:cs typeface="Segoe UI"/>
              </a:rPr>
              <a:t>emphasises</a:t>
            </a:r>
            <a:r>
              <a:rPr lang="en-US" sz="1050" dirty="0">
                <a:latin typeface="Aptos"/>
                <a:cs typeface="Segoe UI"/>
              </a:rPr>
              <a:t> delivering the highest standard of service and values innovation by continuing to respond to patient feedback. The Allied Health Professionals (AHPs) Strategy for England 2022 to 2027 highlights the importance of </a:t>
            </a:r>
            <a:r>
              <a:rPr lang="en-US" sz="1050" dirty="0" err="1">
                <a:latin typeface="Aptos"/>
                <a:cs typeface="Segoe UI"/>
              </a:rPr>
              <a:t>utilising</a:t>
            </a:r>
            <a:r>
              <a:rPr lang="en-US" sz="1050" dirty="0">
                <a:latin typeface="Aptos"/>
                <a:cs typeface="Segoe UI"/>
              </a:rPr>
              <a:t> collaboration with other health colleagues to promote person/community </a:t>
            </a:r>
            <a:r>
              <a:rPr lang="en-US" sz="1050" dirty="0" err="1">
                <a:latin typeface="Aptos"/>
                <a:cs typeface="Segoe UI"/>
              </a:rPr>
              <a:t>centred</a:t>
            </a:r>
            <a:r>
              <a:rPr lang="en-US" sz="1050" dirty="0">
                <a:latin typeface="Aptos"/>
                <a:cs typeface="Segoe UI"/>
              </a:rPr>
              <a:t> care. This strategy supports self-care through patient focused leaflets to reduce pressure on healthcare services.</a:t>
            </a:r>
          </a:p>
        </p:txBody>
      </p:sp>
      <p:sp>
        <p:nvSpPr>
          <p:cNvPr id="7" name="TextBox 6">
            <a:extLst>
              <a:ext uri="{FF2B5EF4-FFF2-40B4-BE49-F238E27FC236}">
                <a16:creationId xmlns:a16="http://schemas.microsoft.com/office/drawing/2014/main" id="{E212B793-68F4-07D6-4627-0E5558D782C5}"/>
              </a:ext>
            </a:extLst>
          </p:cNvPr>
          <p:cNvSpPr txBox="1"/>
          <p:nvPr/>
        </p:nvSpPr>
        <p:spPr>
          <a:xfrm>
            <a:off x="290816" y="3462342"/>
            <a:ext cx="3200359" cy="33316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u="sng" dirty="0">
                <a:solidFill>
                  <a:schemeClr val="tx2">
                    <a:lumMod val="49000"/>
                    <a:lumOff val="51000"/>
                  </a:schemeClr>
                </a:solidFill>
                <a:latin typeface="Aptos"/>
                <a:cs typeface="Segoe UI"/>
              </a:rPr>
              <a:t>Method:</a:t>
            </a:r>
          </a:p>
          <a:p>
            <a:r>
              <a:rPr lang="en-US" sz="1050" dirty="0">
                <a:latin typeface="Aptos"/>
                <a:cs typeface="Segoe UI"/>
              </a:rPr>
              <a:t>Leaflet:</a:t>
            </a:r>
          </a:p>
          <a:p>
            <a:pPr marL="171450" indent="-171450">
              <a:buFont typeface="Calibri"/>
              <a:buChar char="-"/>
            </a:pPr>
            <a:r>
              <a:rPr lang="en-US" sz="1050" dirty="0">
                <a:latin typeface="Aptos"/>
                <a:cs typeface="Segoe UI"/>
              </a:rPr>
              <a:t>Discussed leaflet with spinal MDT, developing content and design. </a:t>
            </a:r>
          </a:p>
          <a:p>
            <a:pPr marL="171450" indent="-171450">
              <a:buFont typeface="Calibri"/>
              <a:buChar char="-"/>
            </a:pPr>
            <a:r>
              <a:rPr lang="en-US" sz="1050" dirty="0">
                <a:latin typeface="Aptos"/>
                <a:cs typeface="Segoe UI"/>
              </a:rPr>
              <a:t>Distributed leaflet to post AIS surgery patients on ward and collected feedback. </a:t>
            </a:r>
            <a:endParaRPr lang="en-US" dirty="0">
              <a:latin typeface="Aptos"/>
              <a:cs typeface="Segoe UI"/>
            </a:endParaRPr>
          </a:p>
          <a:p>
            <a:pPr marL="171450" indent="-171450">
              <a:buFont typeface="Calibri"/>
              <a:buChar char="-"/>
            </a:pPr>
            <a:r>
              <a:rPr lang="en-US" sz="1050" dirty="0">
                <a:latin typeface="Aptos"/>
                <a:cs typeface="Segoe UI"/>
              </a:rPr>
              <a:t>Feedback collected from parents, professionals, spinal consultants as well as regional scoliosis day. </a:t>
            </a:r>
            <a:endParaRPr lang="en-US">
              <a:latin typeface="Aptos"/>
              <a:cs typeface="Segoe UI"/>
            </a:endParaRPr>
          </a:p>
          <a:p>
            <a:pPr marL="171450" indent="-171450">
              <a:buFont typeface="Calibri"/>
              <a:buChar char="-"/>
            </a:pPr>
            <a:r>
              <a:rPr lang="en-US" sz="1050" dirty="0">
                <a:latin typeface="Aptos"/>
                <a:cs typeface="Segoe UI"/>
              </a:rPr>
              <a:t>Submitted leaflet to trust approval team, currently awaiting review for distribution. </a:t>
            </a:r>
            <a:endParaRPr lang="en-US"/>
          </a:p>
          <a:p>
            <a:r>
              <a:rPr lang="en-US" sz="1050" dirty="0">
                <a:latin typeface="Aptos"/>
                <a:cs typeface="Segoe UI"/>
              </a:rPr>
              <a:t>Video: </a:t>
            </a:r>
          </a:p>
          <a:p>
            <a:pPr marL="171450" indent="-171450">
              <a:buFont typeface="Calibri"/>
              <a:buChar char="-"/>
            </a:pPr>
            <a:r>
              <a:rPr lang="en-US" sz="1050" dirty="0">
                <a:latin typeface="Aptos"/>
                <a:cs typeface="Segoe UI"/>
              </a:rPr>
              <a:t>reviewed other national </a:t>
            </a:r>
            <a:r>
              <a:rPr lang="en-US" sz="1050" dirty="0" err="1">
                <a:latin typeface="Aptos"/>
                <a:cs typeface="Segoe UI"/>
              </a:rPr>
              <a:t>centres</a:t>
            </a:r>
            <a:r>
              <a:rPr lang="en-US" sz="1050" dirty="0">
                <a:latin typeface="Aptos"/>
                <a:cs typeface="Segoe UI"/>
              </a:rPr>
              <a:t> and formed a questionnaire for patient feedback/ ideas </a:t>
            </a:r>
            <a:endParaRPr lang="en-US" dirty="0">
              <a:latin typeface="Aptos"/>
              <a:cs typeface="Segoe UI"/>
            </a:endParaRPr>
          </a:p>
          <a:p>
            <a:pPr marL="171450" indent="-171450">
              <a:buFont typeface="Calibri"/>
              <a:buChar char="-"/>
            </a:pPr>
            <a:r>
              <a:rPr lang="en-US" sz="1050" dirty="0">
                <a:latin typeface="Aptos"/>
                <a:cs typeface="Segoe UI"/>
              </a:rPr>
              <a:t>Regular communication with MDT (ward sister, specialist nurse, therapy team) to develop video content. </a:t>
            </a:r>
            <a:endParaRPr lang="en-US">
              <a:latin typeface="Aptos"/>
              <a:cs typeface="Segoe UI"/>
            </a:endParaRPr>
          </a:p>
          <a:p>
            <a:pPr marL="171450" indent="-171450">
              <a:buFont typeface="Calibri"/>
              <a:buChar char="-"/>
            </a:pPr>
            <a:r>
              <a:rPr lang="en-US" sz="1050" dirty="0">
                <a:latin typeface="Aptos"/>
                <a:cs typeface="Segoe UI"/>
              </a:rPr>
              <a:t>Met medical photography to discuss video process/content.</a:t>
            </a:r>
            <a:endParaRPr lang="en-US" dirty="0">
              <a:latin typeface="Aptos"/>
              <a:cs typeface="Segoe UI"/>
            </a:endParaRPr>
          </a:p>
          <a:p>
            <a:r>
              <a:rPr lang="en-US" sz="1050" dirty="0">
                <a:latin typeface="Aptos"/>
                <a:cs typeface="Segoe UI"/>
              </a:rPr>
              <a:t> - Currently still undergoing plan for filming.</a:t>
            </a:r>
            <a:r>
              <a:rPr lang="en-US" sz="1100" dirty="0">
                <a:latin typeface="Segoe UI"/>
                <a:cs typeface="Segoe UI"/>
              </a:rPr>
              <a:t> </a:t>
            </a:r>
            <a:endParaRPr lang="en-US"/>
          </a:p>
        </p:txBody>
      </p:sp>
      <p:sp>
        <p:nvSpPr>
          <p:cNvPr id="14" name="TextBox 13">
            <a:extLst>
              <a:ext uri="{FF2B5EF4-FFF2-40B4-BE49-F238E27FC236}">
                <a16:creationId xmlns:a16="http://schemas.microsoft.com/office/drawing/2014/main" id="{B9A68465-284F-EE21-620B-24509C3BBEFF}"/>
              </a:ext>
            </a:extLst>
          </p:cNvPr>
          <p:cNvSpPr txBox="1"/>
          <p:nvPr/>
        </p:nvSpPr>
        <p:spPr>
          <a:xfrm>
            <a:off x="5813388" y="3686141"/>
            <a:ext cx="3555472" cy="15465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u="sng" dirty="0">
                <a:solidFill>
                  <a:schemeClr val="tx2">
                    <a:lumMod val="49000"/>
                    <a:lumOff val="51000"/>
                  </a:schemeClr>
                </a:solidFill>
                <a:latin typeface="Aptos"/>
                <a:cs typeface="Segoe UI"/>
              </a:rPr>
              <a:t>Conclusion:</a:t>
            </a:r>
          </a:p>
          <a:p>
            <a:pPr marL="285750" indent="-285750">
              <a:buFont typeface="Calibri,Sans-Serif"/>
              <a:buChar char="-"/>
            </a:pPr>
            <a:r>
              <a:rPr lang="en-US" sz="1050" dirty="0">
                <a:latin typeface="Aptos"/>
                <a:cs typeface="Segoe UI"/>
              </a:rPr>
              <a:t>Provided reassurance and increased confidence for patients/parents</a:t>
            </a:r>
          </a:p>
          <a:p>
            <a:pPr marL="285750" indent="-285750">
              <a:buFont typeface="Calibri,Sans-Serif"/>
              <a:buChar char="-"/>
            </a:pPr>
            <a:r>
              <a:rPr lang="en-US" sz="1050" dirty="0">
                <a:latin typeface="Aptos"/>
                <a:cs typeface="Segoe UI"/>
              </a:rPr>
              <a:t>Improved communication and quality of care </a:t>
            </a:r>
          </a:p>
          <a:p>
            <a:pPr marL="285750" indent="-285750">
              <a:buFont typeface="Calibri,Sans-Serif"/>
              <a:buChar char="-"/>
            </a:pPr>
            <a:r>
              <a:rPr lang="en-US" sz="1050" dirty="0">
                <a:latin typeface="Aptos"/>
                <a:cs typeface="Segoe UI"/>
              </a:rPr>
              <a:t>Improved staff confidence and understanding for weekend work</a:t>
            </a:r>
          </a:p>
          <a:p>
            <a:pPr marL="285750" indent="-285750">
              <a:buFont typeface="Calibri,Sans-Serif"/>
              <a:buChar char="-"/>
            </a:pPr>
            <a:r>
              <a:rPr lang="en-US" sz="1050" dirty="0">
                <a:latin typeface="Aptos"/>
                <a:cs typeface="Segoe UI"/>
              </a:rPr>
              <a:t>National scoliosis interest group are developing a gold standard of care for AIS patients post op  –seniors will share leaflet with national </a:t>
            </a:r>
            <a:r>
              <a:rPr lang="en-US" sz="1050" dirty="0" err="1">
                <a:latin typeface="Aptos"/>
                <a:cs typeface="Segoe UI"/>
              </a:rPr>
              <a:t>centres</a:t>
            </a:r>
            <a:endParaRPr lang="en-US" sz="1050" dirty="0">
              <a:latin typeface="Aptos"/>
              <a:cs typeface="Segoe UI"/>
            </a:endParaRPr>
          </a:p>
        </p:txBody>
      </p:sp>
      <p:sp>
        <p:nvSpPr>
          <p:cNvPr id="15" name="TextBox 14">
            <a:extLst>
              <a:ext uri="{FF2B5EF4-FFF2-40B4-BE49-F238E27FC236}">
                <a16:creationId xmlns:a16="http://schemas.microsoft.com/office/drawing/2014/main" id="{EDE6B244-A8BA-71EB-412E-12B923CC9236}"/>
              </a:ext>
            </a:extLst>
          </p:cNvPr>
          <p:cNvSpPr txBox="1"/>
          <p:nvPr/>
        </p:nvSpPr>
        <p:spPr>
          <a:xfrm>
            <a:off x="10096861" y="3905965"/>
            <a:ext cx="2158972" cy="18697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solidFill>
                  <a:schemeClr val="tx2">
                    <a:lumMod val="49000"/>
                    <a:lumOff val="51000"/>
                  </a:schemeClr>
                </a:solidFill>
                <a:latin typeface="Aptos"/>
                <a:cs typeface="Segoe UI"/>
              </a:rPr>
              <a:t>Next steps... </a:t>
            </a:r>
          </a:p>
          <a:p>
            <a:pPr marL="171450" indent="-171450">
              <a:buFont typeface="Calibri"/>
              <a:buChar char="-"/>
            </a:pPr>
            <a:r>
              <a:rPr lang="en-US" sz="1050" dirty="0">
                <a:latin typeface="Aptos"/>
                <a:cs typeface="Segoe UI"/>
              </a:rPr>
              <a:t>Seniors to feedback to the national scoliosis group </a:t>
            </a:r>
          </a:p>
          <a:p>
            <a:pPr marL="171450" indent="-171450">
              <a:buFont typeface="Calibri"/>
              <a:buChar char="-"/>
            </a:pPr>
            <a:r>
              <a:rPr lang="en-US" sz="1050" dirty="0">
                <a:latin typeface="Aptos"/>
                <a:cs typeface="Segoe UI"/>
              </a:rPr>
              <a:t>MDT to continue filming of video and collect feedback from patients/ parents/ MDT/ other professionals</a:t>
            </a:r>
          </a:p>
          <a:p>
            <a:pPr marL="171450" indent="-171450">
              <a:buFont typeface="Calibri"/>
              <a:buChar char="-"/>
            </a:pPr>
            <a:r>
              <a:rPr lang="en-US" sz="1050" dirty="0">
                <a:latin typeface="Aptos"/>
                <a:cs typeface="Segoe UI"/>
              </a:rPr>
              <a:t>Develop information leaflets for schools/colleges</a:t>
            </a:r>
          </a:p>
          <a:p>
            <a:pPr marL="171450" indent="-171450">
              <a:buFont typeface="Calibri"/>
              <a:buChar char="-"/>
            </a:pPr>
            <a:r>
              <a:rPr lang="en-US" sz="1050" dirty="0">
                <a:latin typeface="Aptos"/>
                <a:cs typeface="Segoe UI"/>
              </a:rPr>
              <a:t>Develop therapy information leaflets for other conditions </a:t>
            </a:r>
          </a:p>
        </p:txBody>
      </p:sp>
      <p:sp>
        <p:nvSpPr>
          <p:cNvPr id="8" name="TextBox 7">
            <a:extLst>
              <a:ext uri="{FF2B5EF4-FFF2-40B4-BE49-F238E27FC236}">
                <a16:creationId xmlns:a16="http://schemas.microsoft.com/office/drawing/2014/main" id="{255D0086-DC6F-92EB-F420-DE7989096BD4}"/>
              </a:ext>
            </a:extLst>
          </p:cNvPr>
          <p:cNvSpPr txBox="1"/>
          <p:nvPr/>
        </p:nvSpPr>
        <p:spPr>
          <a:xfrm>
            <a:off x="6155486" y="1016808"/>
            <a:ext cx="758316"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100" u="sng" dirty="0">
                <a:solidFill>
                  <a:schemeClr val="tx2">
                    <a:lumMod val="49000"/>
                    <a:lumOff val="51000"/>
                  </a:schemeClr>
                </a:solidFill>
                <a:latin typeface="Segoe UI"/>
                <a:cs typeface="Segoe UI"/>
              </a:rPr>
              <a:t>Results:</a:t>
            </a:r>
          </a:p>
        </p:txBody>
      </p:sp>
      <p:sp>
        <p:nvSpPr>
          <p:cNvPr id="16" name="TextBox 15">
            <a:extLst>
              <a:ext uri="{FF2B5EF4-FFF2-40B4-BE49-F238E27FC236}">
                <a16:creationId xmlns:a16="http://schemas.microsoft.com/office/drawing/2014/main" id="{24B82A97-9651-C819-D70D-5A053D2209A0}"/>
              </a:ext>
            </a:extLst>
          </p:cNvPr>
          <p:cNvSpPr txBox="1"/>
          <p:nvPr/>
        </p:nvSpPr>
        <p:spPr>
          <a:xfrm>
            <a:off x="6266452" y="1254463"/>
            <a:ext cx="2052608" cy="1061829"/>
          </a:xfrm>
          <a:prstGeom prst="rect">
            <a:avLst/>
          </a:prstGeom>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Draft leaflet feedback themes:</a:t>
            </a:r>
          </a:p>
          <a:p>
            <a:r>
              <a:rPr lang="en-US" sz="1050" dirty="0">
                <a:latin typeface="Aptos"/>
                <a:cs typeface="Segoe UI"/>
              </a:rPr>
              <a:t>Simplify wording </a:t>
            </a:r>
            <a:endParaRPr lang="en-US" sz="1050" dirty="0">
              <a:latin typeface="Aptos"/>
            </a:endParaRPr>
          </a:p>
          <a:p>
            <a:r>
              <a:rPr lang="en-US" sz="1050" dirty="0">
                <a:latin typeface="Aptos"/>
                <a:cs typeface="Segoe UI"/>
              </a:rPr>
              <a:t>Adapt format into A4 for trust approval </a:t>
            </a:r>
          </a:p>
          <a:p>
            <a:r>
              <a:rPr lang="en-US" sz="1050" dirty="0">
                <a:latin typeface="Aptos"/>
                <a:cs typeface="Segoe UI"/>
              </a:rPr>
              <a:t>Bullet points would be easier to follow </a:t>
            </a:r>
          </a:p>
        </p:txBody>
      </p:sp>
      <p:sp>
        <p:nvSpPr>
          <p:cNvPr id="17" name="TextBox 16">
            <a:extLst>
              <a:ext uri="{FF2B5EF4-FFF2-40B4-BE49-F238E27FC236}">
                <a16:creationId xmlns:a16="http://schemas.microsoft.com/office/drawing/2014/main" id="{94B61972-AEE6-9ED6-8F0F-FB070AB849E8}"/>
              </a:ext>
            </a:extLst>
          </p:cNvPr>
          <p:cNvSpPr txBox="1"/>
          <p:nvPr/>
        </p:nvSpPr>
        <p:spPr>
          <a:xfrm>
            <a:off x="9260331" y="1554399"/>
            <a:ext cx="3013410"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t>"Would help me feel more confident going home"</a:t>
            </a:r>
          </a:p>
        </p:txBody>
      </p:sp>
      <p:sp>
        <p:nvSpPr>
          <p:cNvPr id="18" name="TextBox 17">
            <a:extLst>
              <a:ext uri="{FF2B5EF4-FFF2-40B4-BE49-F238E27FC236}">
                <a16:creationId xmlns:a16="http://schemas.microsoft.com/office/drawing/2014/main" id="{959EAFD6-E586-7053-D1BD-CE3A148FDDC2}"/>
              </a:ext>
            </a:extLst>
          </p:cNvPr>
          <p:cNvSpPr txBox="1"/>
          <p:nvPr/>
        </p:nvSpPr>
        <p:spPr>
          <a:xfrm>
            <a:off x="9432957" y="1091711"/>
            <a:ext cx="2681458"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"Helpful to know what I can and can't do"</a:t>
            </a:r>
          </a:p>
        </p:txBody>
      </p:sp>
      <p:sp>
        <p:nvSpPr>
          <p:cNvPr id="19" name="TextBox 18">
            <a:extLst>
              <a:ext uri="{FF2B5EF4-FFF2-40B4-BE49-F238E27FC236}">
                <a16:creationId xmlns:a16="http://schemas.microsoft.com/office/drawing/2014/main" id="{0B51A4ED-38DB-DE0A-E8B5-51C24EAAC9B7}"/>
              </a:ext>
            </a:extLst>
          </p:cNvPr>
          <p:cNvSpPr txBox="1"/>
          <p:nvPr/>
        </p:nvSpPr>
        <p:spPr>
          <a:xfrm>
            <a:off x="9565455" y="2092318"/>
            <a:ext cx="2439553"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"Easy to follow and understand"</a:t>
            </a:r>
          </a:p>
        </p:txBody>
      </p:sp>
      <p:sp>
        <p:nvSpPr>
          <p:cNvPr id="20" name="TextBox 19">
            <a:extLst>
              <a:ext uri="{FF2B5EF4-FFF2-40B4-BE49-F238E27FC236}">
                <a16:creationId xmlns:a16="http://schemas.microsoft.com/office/drawing/2014/main" id="{0670092A-0369-DD5B-5AC6-C8AC44D4F591}"/>
              </a:ext>
            </a:extLst>
          </p:cNvPr>
          <p:cNvSpPr txBox="1"/>
          <p:nvPr/>
        </p:nvSpPr>
        <p:spPr>
          <a:xfrm>
            <a:off x="9094292" y="1813028"/>
            <a:ext cx="3165267"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"Feel more confident to help plan return to school"</a:t>
            </a:r>
          </a:p>
        </p:txBody>
      </p:sp>
      <p:sp>
        <p:nvSpPr>
          <p:cNvPr id="21" name="TextBox 20">
            <a:extLst>
              <a:ext uri="{FF2B5EF4-FFF2-40B4-BE49-F238E27FC236}">
                <a16:creationId xmlns:a16="http://schemas.microsoft.com/office/drawing/2014/main" id="{848078AF-304C-744D-D548-4BC94BA40558}"/>
              </a:ext>
            </a:extLst>
          </p:cNvPr>
          <p:cNvSpPr txBox="1"/>
          <p:nvPr/>
        </p:nvSpPr>
        <p:spPr>
          <a:xfrm>
            <a:off x="8901221" y="2322499"/>
            <a:ext cx="3010518"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"Good resource for staff working weekends" </a:t>
            </a:r>
            <a:endParaRPr lang="en-US" sz="1050" dirty="0">
              <a:latin typeface="Aptos"/>
            </a:endParaRPr>
          </a:p>
        </p:txBody>
      </p:sp>
      <p:sp>
        <p:nvSpPr>
          <p:cNvPr id="22" name="TextBox 21">
            <a:extLst>
              <a:ext uri="{FF2B5EF4-FFF2-40B4-BE49-F238E27FC236}">
                <a16:creationId xmlns:a16="http://schemas.microsoft.com/office/drawing/2014/main" id="{3BC89C50-9258-AE8A-45AD-316215FD0F5D}"/>
              </a:ext>
            </a:extLst>
          </p:cNvPr>
          <p:cNvSpPr txBox="1"/>
          <p:nvPr/>
        </p:nvSpPr>
        <p:spPr>
          <a:xfrm>
            <a:off x="9911950" y="3178755"/>
            <a:ext cx="2744423" cy="2616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"I like the photos and design"</a:t>
            </a:r>
          </a:p>
        </p:txBody>
      </p:sp>
      <p:sp>
        <p:nvSpPr>
          <p:cNvPr id="23" name="TextBox 22">
            <a:extLst>
              <a:ext uri="{FF2B5EF4-FFF2-40B4-BE49-F238E27FC236}">
                <a16:creationId xmlns:a16="http://schemas.microsoft.com/office/drawing/2014/main" id="{887EF433-0A19-BFEA-C019-C00A45AD5ED2}"/>
              </a:ext>
            </a:extLst>
          </p:cNvPr>
          <p:cNvSpPr txBox="1"/>
          <p:nvPr/>
        </p:nvSpPr>
        <p:spPr>
          <a:xfrm>
            <a:off x="9482553" y="2561945"/>
            <a:ext cx="2744423" cy="5770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"Know from experience this answers the most asked questions from patients on the ward"</a:t>
            </a:r>
          </a:p>
        </p:txBody>
      </p:sp>
      <p:sp>
        <p:nvSpPr>
          <p:cNvPr id="24" name="TextBox 23">
            <a:extLst>
              <a:ext uri="{FF2B5EF4-FFF2-40B4-BE49-F238E27FC236}">
                <a16:creationId xmlns:a16="http://schemas.microsoft.com/office/drawing/2014/main" id="{F2FA3D12-0FE9-9532-86BD-6A8CB861A9E0}"/>
              </a:ext>
            </a:extLst>
          </p:cNvPr>
          <p:cNvSpPr txBox="1"/>
          <p:nvPr/>
        </p:nvSpPr>
        <p:spPr>
          <a:xfrm>
            <a:off x="8362675" y="3425317"/>
            <a:ext cx="3651565" cy="261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dirty="0">
                <a:latin typeface="Aptos"/>
                <a:cs typeface="Segoe UI"/>
              </a:rPr>
              <a:t>Helps increase indirect communication with patients</a:t>
            </a:r>
          </a:p>
        </p:txBody>
      </p:sp>
      <p:sp>
        <p:nvSpPr>
          <p:cNvPr id="25" name="TextBox 7">
            <a:extLst>
              <a:ext uri="{FF2B5EF4-FFF2-40B4-BE49-F238E27FC236}">
                <a16:creationId xmlns:a16="http://schemas.microsoft.com/office/drawing/2014/main" id="{668AAF2A-EA81-2527-C1EF-96144B8EEFFD}"/>
              </a:ext>
            </a:extLst>
          </p:cNvPr>
          <p:cNvSpPr txBox="1">
            <a:spLocks noChangeArrowheads="1"/>
          </p:cNvSpPr>
          <p:nvPr/>
        </p:nvSpPr>
        <p:spPr bwMode="auto">
          <a:xfrm>
            <a:off x="3326631" y="5445679"/>
            <a:ext cx="242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dirty="0">
                <a:solidFill>
                  <a:schemeClr val="tx2">
                    <a:lumMod val="25000"/>
                    <a:lumOff val="75000"/>
                  </a:schemeClr>
                </a:solidFill>
                <a:latin typeface="Aptos"/>
                <a:ea typeface="Calibri"/>
                <a:cs typeface="Arial"/>
              </a:rPr>
              <a:t>Figure 1: Therapy Information Leaflet</a:t>
            </a:r>
            <a:endParaRPr lang="en-US" sz="1000" dirty="0">
              <a:solidFill>
                <a:schemeClr val="tx2">
                  <a:lumMod val="25000"/>
                  <a:lumOff val="75000"/>
                </a:schemeClr>
              </a:solidFill>
              <a:latin typeface="Aptos"/>
              <a:ea typeface="Calibri" panose="020F0502020204030204" pitchFamily="34" charset="0"/>
              <a:cs typeface="Arial"/>
            </a:endParaRPr>
          </a:p>
        </p:txBody>
      </p:sp>
      <p:cxnSp>
        <p:nvCxnSpPr>
          <p:cNvPr id="27" name="Straight Arrow Connector 26">
            <a:extLst>
              <a:ext uri="{FF2B5EF4-FFF2-40B4-BE49-F238E27FC236}">
                <a16:creationId xmlns:a16="http://schemas.microsoft.com/office/drawing/2014/main" id="{83ECF6B4-A8D8-9459-F2F4-3811A25DCA7E}"/>
              </a:ext>
            </a:extLst>
          </p:cNvPr>
          <p:cNvCxnSpPr/>
          <p:nvPr/>
        </p:nvCxnSpPr>
        <p:spPr>
          <a:xfrm flipV="1">
            <a:off x="9156913" y="4837277"/>
            <a:ext cx="1032862" cy="4837"/>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28" name="Straight Arrow Connector 27">
            <a:extLst>
              <a:ext uri="{FF2B5EF4-FFF2-40B4-BE49-F238E27FC236}">
                <a16:creationId xmlns:a16="http://schemas.microsoft.com/office/drawing/2014/main" id="{A293C65B-05E7-BA8B-69E4-AF0EC650F6A7}"/>
              </a:ext>
            </a:extLst>
          </p:cNvPr>
          <p:cNvCxnSpPr>
            <a:cxnSpLocks/>
          </p:cNvCxnSpPr>
          <p:nvPr/>
        </p:nvCxnSpPr>
        <p:spPr>
          <a:xfrm>
            <a:off x="9156912" y="4341762"/>
            <a:ext cx="1032862" cy="636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29" name="Straight Arrow Connector 28">
            <a:extLst>
              <a:ext uri="{FF2B5EF4-FFF2-40B4-BE49-F238E27FC236}">
                <a16:creationId xmlns:a16="http://schemas.microsoft.com/office/drawing/2014/main" id="{DFFC3D8C-BB55-BCAB-2BAD-A67F0E8EB860}"/>
              </a:ext>
            </a:extLst>
          </p:cNvPr>
          <p:cNvCxnSpPr>
            <a:cxnSpLocks/>
          </p:cNvCxnSpPr>
          <p:nvPr/>
        </p:nvCxnSpPr>
        <p:spPr>
          <a:xfrm flipV="1">
            <a:off x="9156913" y="5328201"/>
            <a:ext cx="1032862" cy="4838"/>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1" name="Straight Arrow Connector 30">
            <a:extLst>
              <a:ext uri="{FF2B5EF4-FFF2-40B4-BE49-F238E27FC236}">
                <a16:creationId xmlns:a16="http://schemas.microsoft.com/office/drawing/2014/main" id="{4DB0AA3F-2760-CA6A-2A87-A05B5A60B37A}"/>
              </a:ext>
            </a:extLst>
          </p:cNvPr>
          <p:cNvCxnSpPr>
            <a:cxnSpLocks/>
          </p:cNvCxnSpPr>
          <p:nvPr/>
        </p:nvCxnSpPr>
        <p:spPr>
          <a:xfrm>
            <a:off x="8903962" y="1507725"/>
            <a:ext cx="442689" cy="10401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
        <p:nvSpPr>
          <p:cNvPr id="33" name="TextBox 7">
            <a:extLst>
              <a:ext uri="{FF2B5EF4-FFF2-40B4-BE49-F238E27FC236}">
                <a16:creationId xmlns:a16="http://schemas.microsoft.com/office/drawing/2014/main" id="{AD21FF20-2817-4EA0-B9FC-E07D1B9BC28A}"/>
              </a:ext>
            </a:extLst>
          </p:cNvPr>
          <p:cNvSpPr txBox="1">
            <a:spLocks noChangeArrowheads="1"/>
          </p:cNvSpPr>
          <p:nvPr/>
        </p:nvSpPr>
        <p:spPr bwMode="auto">
          <a:xfrm>
            <a:off x="5941196" y="3508303"/>
            <a:ext cx="277211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00" dirty="0">
                <a:solidFill>
                  <a:schemeClr val="tx2">
                    <a:lumMod val="25000"/>
                    <a:lumOff val="75000"/>
                  </a:schemeClr>
                </a:solidFill>
                <a:latin typeface="Aptos"/>
                <a:ea typeface="Calibri"/>
                <a:cs typeface="Arial"/>
              </a:rPr>
              <a:t>Figure 2: PDSA Model</a:t>
            </a:r>
            <a:endParaRPr lang="en-US" sz="1000" dirty="0">
              <a:solidFill>
                <a:schemeClr val="tx2">
                  <a:lumMod val="25000"/>
                  <a:lumOff val="75000"/>
                </a:schemeClr>
              </a:solidFill>
              <a:latin typeface="Aptos"/>
              <a:ea typeface="Calibri" panose="020F0502020204030204" pitchFamily="34" charset="0"/>
              <a:cs typeface="Arial"/>
            </a:endParaRPr>
          </a:p>
        </p:txBody>
      </p:sp>
      <p:sp>
        <p:nvSpPr>
          <p:cNvPr id="34" name="TextBox 7">
            <a:extLst>
              <a:ext uri="{FF2B5EF4-FFF2-40B4-BE49-F238E27FC236}">
                <a16:creationId xmlns:a16="http://schemas.microsoft.com/office/drawing/2014/main" id="{97A68112-2BBA-B3EA-788B-0029F42F4832}"/>
              </a:ext>
            </a:extLst>
          </p:cNvPr>
          <p:cNvSpPr txBox="1">
            <a:spLocks noChangeArrowheads="1"/>
          </p:cNvSpPr>
          <p:nvPr/>
        </p:nvSpPr>
        <p:spPr bwMode="auto">
          <a:xfrm>
            <a:off x="7669127" y="1246496"/>
            <a:ext cx="2424735"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50" u="sng" dirty="0">
                <a:latin typeface="Aptos"/>
                <a:ea typeface="Calibri"/>
                <a:cs typeface="Arial"/>
              </a:rPr>
              <a:t>PATIENTS:</a:t>
            </a:r>
            <a:endParaRPr lang="en-US" sz="1050" u="sng" dirty="0">
              <a:latin typeface="Aptos"/>
              <a:ea typeface="Calibri" panose="020F0502020204030204" pitchFamily="34" charset="0"/>
              <a:cs typeface="Arial"/>
            </a:endParaRPr>
          </a:p>
        </p:txBody>
      </p:sp>
      <p:cxnSp>
        <p:nvCxnSpPr>
          <p:cNvPr id="35" name="Straight Arrow Connector 34">
            <a:extLst>
              <a:ext uri="{FF2B5EF4-FFF2-40B4-BE49-F238E27FC236}">
                <a16:creationId xmlns:a16="http://schemas.microsoft.com/office/drawing/2014/main" id="{601E07D4-A66B-184D-2EC6-EA82C717F7FC}"/>
              </a:ext>
            </a:extLst>
          </p:cNvPr>
          <p:cNvCxnSpPr>
            <a:cxnSpLocks/>
          </p:cNvCxnSpPr>
          <p:nvPr/>
        </p:nvCxnSpPr>
        <p:spPr>
          <a:xfrm flipV="1">
            <a:off x="9098035" y="1201606"/>
            <a:ext cx="370116" cy="65313"/>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
        <p:nvSpPr>
          <p:cNvPr id="36" name="TextBox 7">
            <a:extLst>
              <a:ext uri="{FF2B5EF4-FFF2-40B4-BE49-F238E27FC236}">
                <a16:creationId xmlns:a16="http://schemas.microsoft.com/office/drawing/2014/main" id="{6E39523D-CA25-80C3-011B-35FD1A086C1E}"/>
              </a:ext>
            </a:extLst>
          </p:cNvPr>
          <p:cNvSpPr txBox="1">
            <a:spLocks noChangeArrowheads="1"/>
          </p:cNvSpPr>
          <p:nvPr/>
        </p:nvSpPr>
        <p:spPr bwMode="auto">
          <a:xfrm>
            <a:off x="8394841" y="1962312"/>
            <a:ext cx="973307"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50" u="sng" dirty="0">
                <a:latin typeface="Aptos"/>
                <a:ea typeface="Calibri"/>
                <a:cs typeface="Arial"/>
              </a:rPr>
              <a:t>PARENTS:</a:t>
            </a:r>
            <a:endParaRPr lang="en-US" sz="1050" u="sng" dirty="0">
              <a:latin typeface="Aptos"/>
              <a:ea typeface="Calibri" panose="020F0502020204030204" pitchFamily="34" charset="0"/>
              <a:cs typeface="Arial"/>
            </a:endParaRPr>
          </a:p>
        </p:txBody>
      </p:sp>
      <p:cxnSp>
        <p:nvCxnSpPr>
          <p:cNvPr id="37" name="Straight Arrow Connector 36">
            <a:extLst>
              <a:ext uri="{FF2B5EF4-FFF2-40B4-BE49-F238E27FC236}">
                <a16:creationId xmlns:a16="http://schemas.microsoft.com/office/drawing/2014/main" id="{F8532E47-97CA-33E5-6C72-361FF60AC8FB}"/>
              </a:ext>
            </a:extLst>
          </p:cNvPr>
          <p:cNvCxnSpPr>
            <a:cxnSpLocks/>
          </p:cNvCxnSpPr>
          <p:nvPr/>
        </p:nvCxnSpPr>
        <p:spPr>
          <a:xfrm flipV="1">
            <a:off x="8812698" y="1869044"/>
            <a:ext cx="345925" cy="89503"/>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8" name="Straight Arrow Connector 37">
            <a:extLst>
              <a:ext uri="{FF2B5EF4-FFF2-40B4-BE49-F238E27FC236}">
                <a16:creationId xmlns:a16="http://schemas.microsoft.com/office/drawing/2014/main" id="{13969A1E-3079-E365-553F-366EF6114506}"/>
              </a:ext>
            </a:extLst>
          </p:cNvPr>
          <p:cNvCxnSpPr>
            <a:cxnSpLocks/>
          </p:cNvCxnSpPr>
          <p:nvPr/>
        </p:nvCxnSpPr>
        <p:spPr>
          <a:xfrm>
            <a:off x="9267369" y="2147672"/>
            <a:ext cx="358021" cy="4354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9" name="Straight Arrow Connector 38">
            <a:extLst>
              <a:ext uri="{FF2B5EF4-FFF2-40B4-BE49-F238E27FC236}">
                <a16:creationId xmlns:a16="http://schemas.microsoft.com/office/drawing/2014/main" id="{75A0D71C-D8C1-9651-BF4A-5536D7545A12}"/>
              </a:ext>
            </a:extLst>
          </p:cNvPr>
          <p:cNvCxnSpPr>
            <a:cxnSpLocks/>
          </p:cNvCxnSpPr>
          <p:nvPr/>
        </p:nvCxnSpPr>
        <p:spPr>
          <a:xfrm flipV="1">
            <a:off x="9079343" y="2811921"/>
            <a:ext cx="466877" cy="12578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40" name="Straight Arrow Connector 39">
            <a:extLst>
              <a:ext uri="{FF2B5EF4-FFF2-40B4-BE49-F238E27FC236}">
                <a16:creationId xmlns:a16="http://schemas.microsoft.com/office/drawing/2014/main" id="{4D7A95F7-4AAC-E844-AD31-C8525E326F31}"/>
              </a:ext>
            </a:extLst>
          </p:cNvPr>
          <p:cNvCxnSpPr>
            <a:cxnSpLocks/>
          </p:cNvCxnSpPr>
          <p:nvPr/>
        </p:nvCxnSpPr>
        <p:spPr>
          <a:xfrm flipV="1">
            <a:off x="8805001" y="2516688"/>
            <a:ext cx="261259" cy="39188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41" name="Straight Arrow Connector 40">
            <a:extLst>
              <a:ext uri="{FF2B5EF4-FFF2-40B4-BE49-F238E27FC236}">
                <a16:creationId xmlns:a16="http://schemas.microsoft.com/office/drawing/2014/main" id="{7E1C8049-331C-33AE-C312-621B3AD08CD4}"/>
              </a:ext>
            </a:extLst>
          </p:cNvPr>
          <p:cNvCxnSpPr>
            <a:cxnSpLocks/>
          </p:cNvCxnSpPr>
          <p:nvPr/>
        </p:nvCxnSpPr>
        <p:spPr>
          <a:xfrm>
            <a:off x="9267369" y="3180716"/>
            <a:ext cx="636211" cy="116115"/>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
        <p:nvSpPr>
          <p:cNvPr id="42" name="TextBox 41">
            <a:extLst>
              <a:ext uri="{FF2B5EF4-FFF2-40B4-BE49-F238E27FC236}">
                <a16:creationId xmlns:a16="http://schemas.microsoft.com/office/drawing/2014/main" id="{4044E5E7-FC87-EAB6-04BF-FBE9F2FDC8E4}"/>
              </a:ext>
            </a:extLst>
          </p:cNvPr>
          <p:cNvSpPr txBox="1"/>
          <p:nvPr/>
        </p:nvSpPr>
        <p:spPr>
          <a:xfrm>
            <a:off x="8358184" y="2923253"/>
            <a:ext cx="1266083"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050" u="sng" dirty="0"/>
              <a:t>PROFESSIONALS:</a:t>
            </a:r>
          </a:p>
        </p:txBody>
      </p:sp>
      <p:cxnSp>
        <p:nvCxnSpPr>
          <p:cNvPr id="43" name="Straight Arrow Connector 42">
            <a:extLst>
              <a:ext uri="{FF2B5EF4-FFF2-40B4-BE49-F238E27FC236}">
                <a16:creationId xmlns:a16="http://schemas.microsoft.com/office/drawing/2014/main" id="{494CBE5C-C2E3-6480-9A11-EF2C9B35AEF3}"/>
              </a:ext>
            </a:extLst>
          </p:cNvPr>
          <p:cNvCxnSpPr>
            <a:cxnSpLocks/>
          </p:cNvCxnSpPr>
          <p:nvPr/>
        </p:nvCxnSpPr>
        <p:spPr>
          <a:xfrm>
            <a:off x="8940247" y="3142781"/>
            <a:ext cx="56190" cy="38715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44" name="Straight Arrow Connector 43">
            <a:extLst>
              <a:ext uri="{FF2B5EF4-FFF2-40B4-BE49-F238E27FC236}">
                <a16:creationId xmlns:a16="http://schemas.microsoft.com/office/drawing/2014/main" id="{EDA5050E-BEF0-3E96-8D29-C415361128B3}"/>
              </a:ext>
            </a:extLst>
          </p:cNvPr>
          <p:cNvCxnSpPr/>
          <p:nvPr/>
        </p:nvCxnSpPr>
        <p:spPr>
          <a:xfrm flipH="1">
            <a:off x="6181361" y="1081653"/>
            <a:ext cx="5725" cy="2539784"/>
          </a:xfrm>
          <a:prstGeom prst="straightConnector1">
            <a:avLst/>
          </a:prstGeom>
        </p:spPr>
        <p:style>
          <a:lnRef idx="1">
            <a:schemeClr val="accent5"/>
          </a:lnRef>
          <a:fillRef idx="0">
            <a:schemeClr val="accent5"/>
          </a:fillRef>
          <a:effectRef idx="0">
            <a:schemeClr val="accent5"/>
          </a:effectRef>
          <a:fontRef idx="minor">
            <a:schemeClr val="tx1"/>
          </a:fontRef>
        </p:style>
      </p:cxnSp>
      <p:cxnSp>
        <p:nvCxnSpPr>
          <p:cNvPr id="45" name="Straight Arrow Connector 44">
            <a:extLst>
              <a:ext uri="{FF2B5EF4-FFF2-40B4-BE49-F238E27FC236}">
                <a16:creationId xmlns:a16="http://schemas.microsoft.com/office/drawing/2014/main" id="{FF84F656-5D04-9A19-BD1E-BC0AB6A88D9A}"/>
              </a:ext>
            </a:extLst>
          </p:cNvPr>
          <p:cNvCxnSpPr>
            <a:cxnSpLocks/>
          </p:cNvCxnSpPr>
          <p:nvPr/>
        </p:nvCxnSpPr>
        <p:spPr>
          <a:xfrm flipH="1">
            <a:off x="5811565" y="3662027"/>
            <a:ext cx="16933" cy="2946400"/>
          </a:xfrm>
          <a:prstGeom prst="straightConnector1">
            <a:avLst/>
          </a:prstGeom>
        </p:spPr>
        <p:style>
          <a:lnRef idx="1">
            <a:schemeClr val="accent5"/>
          </a:lnRef>
          <a:fillRef idx="0">
            <a:schemeClr val="accent5"/>
          </a:fillRef>
          <a:effectRef idx="0">
            <a:schemeClr val="accent5"/>
          </a:effectRef>
          <a:fontRef idx="minor">
            <a:schemeClr val="tx1"/>
          </a:fontRef>
        </p:style>
      </p:cxnSp>
      <p:cxnSp>
        <p:nvCxnSpPr>
          <p:cNvPr id="26" name="Straight Arrow Connector 25">
            <a:extLst>
              <a:ext uri="{FF2B5EF4-FFF2-40B4-BE49-F238E27FC236}">
                <a16:creationId xmlns:a16="http://schemas.microsoft.com/office/drawing/2014/main" id="{F4D943B3-4933-7A07-E94B-C3B498839DD6}"/>
              </a:ext>
            </a:extLst>
          </p:cNvPr>
          <p:cNvCxnSpPr>
            <a:cxnSpLocks/>
          </p:cNvCxnSpPr>
          <p:nvPr/>
        </p:nvCxnSpPr>
        <p:spPr>
          <a:xfrm flipH="1">
            <a:off x="5878803" y="3681418"/>
            <a:ext cx="6180165" cy="7257"/>
          </a:xfrm>
          <a:prstGeom prst="straightConnector1">
            <a:avLst/>
          </a:prstGeom>
        </p:spPr>
        <p:style>
          <a:lnRef idx="1">
            <a:schemeClr val="accent5"/>
          </a:lnRef>
          <a:fillRef idx="0">
            <a:schemeClr val="accent5"/>
          </a:fillRef>
          <a:effectRef idx="0">
            <a:schemeClr val="accent5"/>
          </a:effectRef>
          <a:fontRef idx="minor">
            <a:schemeClr val="tx1"/>
          </a:fontRef>
        </p:style>
      </p:cxnSp>
      <p:cxnSp>
        <p:nvCxnSpPr>
          <p:cNvPr id="30" name="Straight Arrow Connector 29">
            <a:extLst>
              <a:ext uri="{FF2B5EF4-FFF2-40B4-BE49-F238E27FC236}">
                <a16:creationId xmlns:a16="http://schemas.microsoft.com/office/drawing/2014/main" id="{CE8C18BB-A786-9D52-3A41-A5E0455D056B}"/>
              </a:ext>
            </a:extLst>
          </p:cNvPr>
          <p:cNvCxnSpPr>
            <a:cxnSpLocks/>
          </p:cNvCxnSpPr>
          <p:nvPr/>
        </p:nvCxnSpPr>
        <p:spPr>
          <a:xfrm>
            <a:off x="465680" y="3438232"/>
            <a:ext cx="5417920" cy="10458"/>
          </a:xfrm>
          <a:prstGeom prst="straightConnector1">
            <a:avLst/>
          </a:prstGeom>
        </p:spPr>
        <p:style>
          <a:lnRef idx="1">
            <a:schemeClr val="accent5"/>
          </a:lnRef>
          <a:fillRef idx="0">
            <a:schemeClr val="accent5"/>
          </a:fillRef>
          <a:effectRef idx="0">
            <a:schemeClr val="accent5"/>
          </a:effectRef>
          <a:fontRef idx="minor">
            <a:schemeClr val="tx1"/>
          </a:fontRef>
        </p:style>
      </p:cxnSp>
      <p:sp>
        <p:nvSpPr>
          <p:cNvPr id="32" name="TextBox 31">
            <a:extLst>
              <a:ext uri="{FF2B5EF4-FFF2-40B4-BE49-F238E27FC236}">
                <a16:creationId xmlns:a16="http://schemas.microsoft.com/office/drawing/2014/main" id="{09693F5D-D19D-9B4D-A321-3C17CC8726A9}"/>
              </a:ext>
            </a:extLst>
          </p:cNvPr>
          <p:cNvSpPr txBox="1"/>
          <p:nvPr/>
        </p:nvSpPr>
        <p:spPr>
          <a:xfrm>
            <a:off x="3377089" y="5842536"/>
            <a:ext cx="221439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050" u="sng" dirty="0">
                <a:solidFill>
                  <a:schemeClr val="tx2">
                    <a:lumMod val="49000"/>
                    <a:lumOff val="51000"/>
                  </a:schemeClr>
                </a:solidFill>
              </a:rPr>
              <a:t>Limitations:</a:t>
            </a:r>
          </a:p>
          <a:p>
            <a:r>
              <a:rPr lang="en-US" sz="1050" dirty="0"/>
              <a:t>Time Pressures</a:t>
            </a:r>
          </a:p>
          <a:p>
            <a:r>
              <a:rPr lang="en-US" sz="1050" dirty="0"/>
              <a:t>Patient engagement </a:t>
            </a:r>
          </a:p>
          <a:p>
            <a:r>
              <a:rPr lang="en-US" sz="1050" dirty="0"/>
              <a:t>Planning/ logistics/ staff availability</a:t>
            </a:r>
          </a:p>
        </p:txBody>
      </p:sp>
      <p:sp>
        <p:nvSpPr>
          <p:cNvPr id="10" name="Rectangle 9">
            <a:extLst>
              <a:ext uri="{FF2B5EF4-FFF2-40B4-BE49-F238E27FC236}">
                <a16:creationId xmlns:a16="http://schemas.microsoft.com/office/drawing/2014/main" id="{C6C5745F-C496-6934-D0D8-D237881D35AF}"/>
              </a:ext>
            </a:extLst>
          </p:cNvPr>
          <p:cNvSpPr/>
          <p:nvPr/>
        </p:nvSpPr>
        <p:spPr>
          <a:xfrm>
            <a:off x="8425567" y="797420"/>
            <a:ext cx="3701231" cy="2858674"/>
          </a:xfrm>
          <a:prstGeom prst="rect">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cxnSp>
        <p:nvCxnSpPr>
          <p:cNvPr id="46" name="Connector: Curved 45">
            <a:extLst>
              <a:ext uri="{FF2B5EF4-FFF2-40B4-BE49-F238E27FC236}">
                <a16:creationId xmlns:a16="http://schemas.microsoft.com/office/drawing/2014/main" id="{02F5FC26-6B4B-555C-483C-526E6C79EF28}"/>
              </a:ext>
            </a:extLst>
          </p:cNvPr>
          <p:cNvCxnSpPr/>
          <p:nvPr/>
        </p:nvCxnSpPr>
        <p:spPr>
          <a:xfrm>
            <a:off x="6537628" y="2400300"/>
            <a:ext cx="187198" cy="328158"/>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7" name="Connector: Curved 46">
            <a:extLst>
              <a:ext uri="{FF2B5EF4-FFF2-40B4-BE49-F238E27FC236}">
                <a16:creationId xmlns:a16="http://schemas.microsoft.com/office/drawing/2014/main" id="{30C6AE16-FD16-51FD-0771-FB90061E4460}"/>
              </a:ext>
            </a:extLst>
          </p:cNvPr>
          <p:cNvCxnSpPr>
            <a:cxnSpLocks/>
          </p:cNvCxnSpPr>
          <p:nvPr/>
        </p:nvCxnSpPr>
        <p:spPr>
          <a:xfrm flipV="1">
            <a:off x="7864641" y="2853491"/>
            <a:ext cx="473243" cy="258676"/>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487ACE74-C9F3-EB41-2DBB-18DEAB068F68}"/>
              </a:ext>
            </a:extLst>
          </p:cNvPr>
          <p:cNvSpPr txBox="1"/>
          <p:nvPr/>
        </p:nvSpPr>
        <p:spPr>
          <a:xfrm>
            <a:off x="8421805" y="833257"/>
            <a:ext cx="2035552"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a:t>Final leaflet feedback themes:</a:t>
            </a:r>
          </a:p>
        </p:txBody>
      </p:sp>
      <p:sp>
        <p:nvSpPr>
          <p:cNvPr id="48" name="TextBox 47">
            <a:extLst>
              <a:ext uri="{FF2B5EF4-FFF2-40B4-BE49-F238E27FC236}">
                <a16:creationId xmlns:a16="http://schemas.microsoft.com/office/drawing/2014/main" id="{1DCA30FA-FF4A-AF35-8981-94773D27D6F8}"/>
              </a:ext>
            </a:extLst>
          </p:cNvPr>
          <p:cNvSpPr txBox="1"/>
          <p:nvPr/>
        </p:nvSpPr>
        <p:spPr>
          <a:xfrm>
            <a:off x="5880165" y="5239286"/>
            <a:ext cx="3060823" cy="15465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u="sng" dirty="0">
                <a:solidFill>
                  <a:schemeClr val="tx2">
                    <a:lumMod val="49000"/>
                    <a:lumOff val="51000"/>
                  </a:schemeClr>
                </a:solidFill>
              </a:rPr>
              <a:t>Impact on service delivery/patient care:</a:t>
            </a:r>
          </a:p>
          <a:p>
            <a:pPr marL="285750" indent="-285750">
              <a:buFont typeface="Calibri,Sans-Serif"/>
              <a:buChar char="-"/>
            </a:pPr>
            <a:r>
              <a:rPr lang="en-US" sz="1050" dirty="0"/>
              <a:t>PATIENT LEVEL: Increased confidence and</a:t>
            </a:r>
          </a:p>
          <a:p>
            <a:r>
              <a:rPr lang="en-US" sz="1050" dirty="0"/>
              <a:t>provided reassurance</a:t>
            </a:r>
          </a:p>
          <a:p>
            <a:pPr marL="285750" indent="-285750">
              <a:buFont typeface="Calibri,Sans-Serif"/>
              <a:buChar char="-"/>
            </a:pPr>
            <a:r>
              <a:rPr lang="en-US" sz="1050" dirty="0"/>
              <a:t>TRUST: Responded to patient feedback,</a:t>
            </a:r>
          </a:p>
          <a:p>
            <a:r>
              <a:rPr lang="en-US" sz="1050" dirty="0"/>
              <a:t>improved patient experience, improved </a:t>
            </a:r>
          </a:p>
          <a:p>
            <a:r>
              <a:rPr lang="en-US" sz="1050" dirty="0"/>
              <a:t>standard of service</a:t>
            </a:r>
            <a:endParaRPr lang="en-US" dirty="0"/>
          </a:p>
          <a:p>
            <a:pPr marL="285750" indent="-285750">
              <a:buFont typeface="Calibri,Sans-Serif"/>
              <a:buChar char="-"/>
            </a:pPr>
            <a:r>
              <a:rPr lang="en-US" sz="1050" dirty="0"/>
              <a:t>NATIONAL LEVEL: Improved</a:t>
            </a:r>
          </a:p>
          <a:p>
            <a:r>
              <a:rPr lang="en-US" sz="1050" dirty="0"/>
              <a:t>accessibility, aligns with AHPs strategy </a:t>
            </a:r>
          </a:p>
          <a:p>
            <a:r>
              <a:rPr lang="en-US" sz="1050" dirty="0"/>
              <a:t>promoting collaborative work and self-care</a:t>
            </a:r>
            <a:endParaRPr lang="en-US"/>
          </a:p>
        </p:txBody>
      </p:sp>
    </p:spTree>
    <p:extLst>
      <p:ext uri="{BB962C8B-B14F-4D97-AF65-F5344CB8AC3E}">
        <p14:creationId xmlns:p14="http://schemas.microsoft.com/office/powerpoint/2010/main" val="3425706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558</Words>
  <Application>Microsoft Office PowerPoint</Application>
  <PresentationFormat>Widescreen</PresentationFormat>
  <Paragraphs>61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Calibri,Sans-Serif</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McNeillie, Laura</dc:creator>
  <cp:lastModifiedBy>MCNEILLIE, Laura (THE NEWCASTLE UPON TYNE HOSPITALS NHS FOUNDATION TRUST)</cp:lastModifiedBy>
  <cp:revision>1165</cp:revision>
  <dcterms:created xsi:type="dcterms:W3CDTF">2024-09-02T11:27:12Z</dcterms:created>
  <dcterms:modified xsi:type="dcterms:W3CDTF">2024-09-23T08:34:08Z</dcterms:modified>
</cp:coreProperties>
</file>