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1"/>
  </p:sldMasterIdLst>
  <p:notesMasterIdLst>
    <p:notesMasterId r:id="rId3"/>
  </p:notesMasterIdLst>
  <p:sldIdLst>
    <p:sldId id="256" r:id="rId2"/>
  </p:sldIdLst>
  <p:sldSz cx="30275213" cy="42803763"/>
  <p:notesSz cx="6805613" cy="9944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5F9A"/>
    <a:srgbClr val="005EB8"/>
    <a:srgbClr val="01FD3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779"/>
    <p:restoredTop sz="94589"/>
  </p:normalViewPr>
  <p:slideViewPr>
    <p:cSldViewPr snapToGrid="0">
      <p:cViewPr>
        <p:scale>
          <a:sx n="37" d="100"/>
          <a:sy n="37" d="100"/>
        </p:scale>
        <p:origin x="-1288" y="-29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26664A-6E5D-486D-8530-73BF53DE2D0D}"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9CA0CD36-C0C8-4C67-B749-A78D73F45F00}">
      <dgm:prSet phldrT="[Text]" custT="1">
        <dgm:style>
          <a:lnRef idx="2">
            <a:schemeClr val="dk1"/>
          </a:lnRef>
          <a:fillRef idx="1">
            <a:schemeClr val="lt1"/>
          </a:fillRef>
          <a:effectRef idx="0">
            <a:schemeClr val="dk1"/>
          </a:effectRef>
          <a:fontRef idx="minor">
            <a:schemeClr val="dk1"/>
          </a:fontRef>
        </dgm:style>
      </dgm:prSet>
      <dgm:spPr>
        <a:solidFill>
          <a:srgbClr val="005EB8"/>
        </a:solidFill>
        <a:ln>
          <a:noFill/>
        </a:ln>
      </dgm:spPr>
      <dgm:t>
        <a:bodyPr/>
        <a:lstStyle/>
        <a:p>
          <a:r>
            <a:rPr lang="en-US" sz="2800" b="1" dirty="0">
              <a:solidFill>
                <a:schemeClr val="bg1"/>
              </a:solidFill>
              <a:latin typeface="Arial" panose="020B0604020202020204" pitchFamily="34" charset="0"/>
              <a:cs typeface="Arial" panose="020B0604020202020204" pitchFamily="34" charset="0"/>
            </a:rPr>
            <a:t>Hand Grip Strength </a:t>
          </a:r>
        </a:p>
        <a:p>
          <a:r>
            <a:rPr lang="en-US" sz="2800" b="1" dirty="0">
              <a:solidFill>
                <a:schemeClr val="bg1"/>
              </a:solidFill>
              <a:latin typeface="Arial" panose="020B0604020202020204" pitchFamily="34" charset="0"/>
              <a:cs typeface="Arial" panose="020B0604020202020204" pitchFamily="34" charset="0"/>
            </a:rPr>
            <a:t>(HGS)          </a:t>
          </a:r>
          <a:r>
            <a:rPr lang="en-US" sz="2800" b="1" u="none" dirty="0">
              <a:solidFill>
                <a:schemeClr val="bg1"/>
              </a:solidFill>
              <a:latin typeface="Arial" panose="020B0604020202020204" pitchFamily="34" charset="0"/>
              <a:cs typeface="Arial" panose="020B0604020202020204" pitchFamily="34" charset="0"/>
            </a:rPr>
            <a:t>Sarcopenia &lt;27kg (M) &lt;16Kg (F)  </a:t>
          </a:r>
          <a:endParaRPr lang="en-US" sz="2800" b="1" dirty="0">
            <a:solidFill>
              <a:schemeClr val="bg1"/>
            </a:solidFill>
            <a:latin typeface="Arial" panose="020B0604020202020204" pitchFamily="34" charset="0"/>
            <a:cs typeface="Arial" panose="020B0604020202020204" pitchFamily="34" charset="0"/>
          </a:endParaRPr>
        </a:p>
      </dgm:t>
    </dgm:pt>
    <dgm:pt modelId="{D491877A-7F40-4960-A726-256B48E58188}" type="parTrans" cxnId="{D7C1C331-4306-446B-BA28-48BBB80B07A7}">
      <dgm:prSet/>
      <dgm:spPr/>
      <dgm:t>
        <a:bodyPr/>
        <a:lstStyle/>
        <a:p>
          <a:endParaRPr lang="en-US"/>
        </a:p>
      </dgm:t>
    </dgm:pt>
    <dgm:pt modelId="{DA9E0200-14B8-4189-9B8B-3B84E436CCE4}" type="sibTrans" cxnId="{D7C1C331-4306-446B-BA28-48BBB80B07A7}">
      <dgm:prSet/>
      <dgm:spPr/>
      <dgm:t>
        <a:bodyPr/>
        <a:lstStyle/>
        <a:p>
          <a:endParaRPr lang="en-US"/>
        </a:p>
      </dgm:t>
    </dgm:pt>
    <dgm:pt modelId="{DB2C3CD1-4161-4223-967C-0BB839702524}">
      <dgm:prSet phldrT="[Text]" custT="1"/>
      <dgm:spPr>
        <a:solidFill>
          <a:srgbClr val="005EB8"/>
        </a:solidFill>
      </dgm:spPr>
      <dgm:t>
        <a:bodyPr/>
        <a:lstStyle/>
        <a:p>
          <a:r>
            <a:rPr lang="en-US" sz="2800" b="1" dirty="0">
              <a:solidFill>
                <a:schemeClr val="bg1"/>
              </a:solidFill>
              <a:latin typeface="Arial" panose="020B0604020202020204" pitchFamily="34" charset="0"/>
              <a:cs typeface="Arial" panose="020B0604020202020204" pitchFamily="34" charset="0"/>
            </a:rPr>
            <a:t>6 Minute Walk Test </a:t>
          </a:r>
        </a:p>
        <a:p>
          <a:r>
            <a:rPr lang="en-US" sz="2800" b="1" dirty="0">
              <a:solidFill>
                <a:schemeClr val="bg1"/>
              </a:solidFill>
              <a:latin typeface="Arial" panose="020B0604020202020204" pitchFamily="34" charset="0"/>
              <a:cs typeface="Arial" panose="020B0604020202020204" pitchFamily="34" charset="0"/>
            </a:rPr>
            <a:t>(6MWT)                                                                                                                      Average 470m (F) 520m (M)  </a:t>
          </a:r>
        </a:p>
      </dgm:t>
    </dgm:pt>
    <dgm:pt modelId="{AFE4BF89-6F5F-49B0-A86F-43224D86B316}" type="parTrans" cxnId="{A641DE99-3F56-48CC-916E-1F4AD8D6329B}">
      <dgm:prSet/>
      <dgm:spPr/>
      <dgm:t>
        <a:bodyPr/>
        <a:lstStyle/>
        <a:p>
          <a:endParaRPr lang="en-US"/>
        </a:p>
      </dgm:t>
    </dgm:pt>
    <dgm:pt modelId="{F7FF43FD-31F8-46AF-AD08-877732837ECC}" type="sibTrans" cxnId="{A641DE99-3F56-48CC-916E-1F4AD8D6329B}">
      <dgm:prSet/>
      <dgm:spPr/>
      <dgm:t>
        <a:bodyPr/>
        <a:lstStyle/>
        <a:p>
          <a:endParaRPr lang="en-US"/>
        </a:p>
      </dgm:t>
    </dgm:pt>
    <dgm:pt modelId="{37E596C0-12A8-45BE-9008-51A40C5AF9E2}">
      <dgm:prSet phldrT="[Text]" custT="1"/>
      <dgm:spPr>
        <a:solidFill>
          <a:srgbClr val="005EB8"/>
        </a:solidFill>
      </dgm:spPr>
      <dgm:t>
        <a:bodyPr/>
        <a:lstStyle/>
        <a:p>
          <a:r>
            <a:rPr lang="en-US" sz="2800" dirty="0">
              <a:solidFill>
                <a:schemeClr val="bg1"/>
              </a:solidFill>
              <a:latin typeface="Arial" panose="020B0604020202020204" pitchFamily="34" charset="0"/>
              <a:cs typeface="Arial" panose="020B0604020202020204" pitchFamily="34" charset="0"/>
            </a:rPr>
            <a:t> </a:t>
          </a:r>
          <a:r>
            <a:rPr lang="en-US" sz="2800" b="1" dirty="0">
              <a:solidFill>
                <a:schemeClr val="bg1"/>
              </a:solidFill>
              <a:latin typeface="Arial" panose="020B0604020202020204" pitchFamily="34" charset="0"/>
              <a:cs typeface="Arial" panose="020B0604020202020204" pitchFamily="34" charset="0"/>
            </a:rPr>
            <a:t>5 x Sit to Stand </a:t>
          </a:r>
        </a:p>
        <a:p>
          <a:r>
            <a:rPr lang="en-US" sz="2800" b="1" dirty="0">
              <a:solidFill>
                <a:schemeClr val="bg1"/>
              </a:solidFill>
              <a:latin typeface="Arial" panose="020B0604020202020204" pitchFamily="34" charset="0"/>
              <a:cs typeface="Arial" panose="020B0604020202020204" pitchFamily="34" charset="0"/>
            </a:rPr>
            <a:t>(5STS) </a:t>
          </a:r>
        </a:p>
        <a:p>
          <a:r>
            <a:rPr lang="en-US" sz="2800" b="1" u="none" dirty="0">
              <a:solidFill>
                <a:schemeClr val="bg1"/>
              </a:solidFill>
              <a:latin typeface="Arial" panose="020B0604020202020204" pitchFamily="34" charset="0"/>
              <a:cs typeface="Arial" panose="020B0604020202020204" pitchFamily="34" charset="0"/>
            </a:rPr>
            <a:t>Sarcopenia </a:t>
          </a:r>
          <a:r>
            <a:rPr lang="en-US" sz="2800" b="1" dirty="0">
              <a:solidFill>
                <a:schemeClr val="bg1"/>
              </a:solidFill>
              <a:latin typeface="Arial" panose="020B0604020202020204" pitchFamily="34" charset="0"/>
              <a:cs typeface="Arial" panose="020B0604020202020204" pitchFamily="34" charset="0"/>
            </a:rPr>
            <a:t>&gt; 15 seconds </a:t>
          </a:r>
        </a:p>
      </dgm:t>
    </dgm:pt>
    <dgm:pt modelId="{2BDC1A7D-8B76-4F61-A479-1DDCBE48E515}" type="parTrans" cxnId="{806B5142-BAAC-4BAA-A19B-9F9DD80793EB}">
      <dgm:prSet/>
      <dgm:spPr/>
      <dgm:t>
        <a:bodyPr/>
        <a:lstStyle/>
        <a:p>
          <a:endParaRPr lang="en-US"/>
        </a:p>
      </dgm:t>
    </dgm:pt>
    <dgm:pt modelId="{39482E0B-6BEF-428F-B8C5-C53A9EBA9913}" type="sibTrans" cxnId="{806B5142-BAAC-4BAA-A19B-9F9DD80793EB}">
      <dgm:prSet/>
      <dgm:spPr/>
      <dgm:t>
        <a:bodyPr/>
        <a:lstStyle/>
        <a:p>
          <a:endParaRPr lang="en-US"/>
        </a:p>
      </dgm:t>
    </dgm:pt>
    <dgm:pt modelId="{A20A5EA9-0F28-4093-AD15-D2A7670358A3}" type="pres">
      <dgm:prSet presAssocID="{0426664A-6E5D-486D-8530-73BF53DE2D0D}" presName="diagram" presStyleCnt="0">
        <dgm:presLayoutVars>
          <dgm:dir/>
          <dgm:resizeHandles val="exact"/>
        </dgm:presLayoutVars>
      </dgm:prSet>
      <dgm:spPr/>
    </dgm:pt>
    <dgm:pt modelId="{C710A3A6-3C22-4975-88C1-87D51456AFE5}" type="pres">
      <dgm:prSet presAssocID="{9CA0CD36-C0C8-4C67-B749-A78D73F45F00}" presName="node" presStyleLbl="node1" presStyleIdx="0" presStyleCnt="3" custScaleY="103359" custLinFactNeighborX="4916" custLinFactNeighborY="1769">
        <dgm:presLayoutVars>
          <dgm:bulletEnabled val="1"/>
        </dgm:presLayoutVars>
      </dgm:prSet>
      <dgm:spPr>
        <a:prstGeom prst="roundRect">
          <a:avLst/>
        </a:prstGeom>
      </dgm:spPr>
    </dgm:pt>
    <dgm:pt modelId="{1358DBA6-C869-460E-9909-1FC97440D980}" type="pres">
      <dgm:prSet presAssocID="{DA9E0200-14B8-4189-9B8B-3B84E436CCE4}" presName="sibTrans" presStyleCnt="0"/>
      <dgm:spPr/>
    </dgm:pt>
    <dgm:pt modelId="{7CDE6E88-F421-436D-8D53-170E9CEB0A0A}" type="pres">
      <dgm:prSet presAssocID="{37E596C0-12A8-45BE-9008-51A40C5AF9E2}" presName="node" presStyleLbl="node1" presStyleIdx="1" presStyleCnt="3" custScaleY="103508" custLinFactNeighborX="4623" custLinFactNeighborY="-1396">
        <dgm:presLayoutVars>
          <dgm:bulletEnabled val="1"/>
        </dgm:presLayoutVars>
      </dgm:prSet>
      <dgm:spPr>
        <a:prstGeom prst="roundRect">
          <a:avLst/>
        </a:prstGeom>
      </dgm:spPr>
    </dgm:pt>
    <dgm:pt modelId="{E503E2B7-B4AD-4F67-90BF-7BFF3CE09D45}" type="pres">
      <dgm:prSet presAssocID="{39482E0B-6BEF-428F-B8C5-C53A9EBA9913}" presName="sibTrans" presStyleCnt="0"/>
      <dgm:spPr/>
    </dgm:pt>
    <dgm:pt modelId="{8BF996BE-5D5B-4E75-AA9B-BAAC82648995}" type="pres">
      <dgm:prSet presAssocID="{DB2C3CD1-4161-4223-967C-0BB839702524}" presName="node" presStyleLbl="node1" presStyleIdx="2" presStyleCnt="3" custScaleY="103359" custLinFactNeighborX="55474">
        <dgm:presLayoutVars>
          <dgm:bulletEnabled val="1"/>
        </dgm:presLayoutVars>
      </dgm:prSet>
      <dgm:spPr>
        <a:prstGeom prst="roundRect">
          <a:avLst/>
        </a:prstGeom>
      </dgm:spPr>
    </dgm:pt>
  </dgm:ptLst>
  <dgm:cxnLst>
    <dgm:cxn modelId="{D7C1C331-4306-446B-BA28-48BBB80B07A7}" srcId="{0426664A-6E5D-486D-8530-73BF53DE2D0D}" destId="{9CA0CD36-C0C8-4C67-B749-A78D73F45F00}" srcOrd="0" destOrd="0" parTransId="{D491877A-7F40-4960-A726-256B48E58188}" sibTransId="{DA9E0200-14B8-4189-9B8B-3B84E436CCE4}"/>
    <dgm:cxn modelId="{5CCDC441-24AF-4041-8E17-54F8585AC45C}" type="presOf" srcId="{0426664A-6E5D-486D-8530-73BF53DE2D0D}" destId="{A20A5EA9-0F28-4093-AD15-D2A7670358A3}" srcOrd="0" destOrd="0" presId="urn:microsoft.com/office/officeart/2005/8/layout/default"/>
    <dgm:cxn modelId="{806B5142-BAAC-4BAA-A19B-9F9DD80793EB}" srcId="{0426664A-6E5D-486D-8530-73BF53DE2D0D}" destId="{37E596C0-12A8-45BE-9008-51A40C5AF9E2}" srcOrd="1" destOrd="0" parTransId="{2BDC1A7D-8B76-4F61-A479-1DDCBE48E515}" sibTransId="{39482E0B-6BEF-428F-B8C5-C53A9EBA9913}"/>
    <dgm:cxn modelId="{C7141074-EDE9-47AC-A54B-726DAEAF7ED7}" type="presOf" srcId="{37E596C0-12A8-45BE-9008-51A40C5AF9E2}" destId="{7CDE6E88-F421-436D-8D53-170E9CEB0A0A}" srcOrd="0" destOrd="0" presId="urn:microsoft.com/office/officeart/2005/8/layout/default"/>
    <dgm:cxn modelId="{08B8E995-63D7-43A5-9378-63CA1B7E7CAE}" type="presOf" srcId="{DB2C3CD1-4161-4223-967C-0BB839702524}" destId="{8BF996BE-5D5B-4E75-AA9B-BAAC82648995}" srcOrd="0" destOrd="0" presId="urn:microsoft.com/office/officeart/2005/8/layout/default"/>
    <dgm:cxn modelId="{A641DE99-3F56-48CC-916E-1F4AD8D6329B}" srcId="{0426664A-6E5D-486D-8530-73BF53DE2D0D}" destId="{DB2C3CD1-4161-4223-967C-0BB839702524}" srcOrd="2" destOrd="0" parTransId="{AFE4BF89-6F5F-49B0-A86F-43224D86B316}" sibTransId="{F7FF43FD-31F8-46AF-AD08-877732837ECC}"/>
    <dgm:cxn modelId="{28B9F69F-D2AB-42EE-BE3C-02B405C8B815}" type="presOf" srcId="{9CA0CD36-C0C8-4C67-B749-A78D73F45F00}" destId="{C710A3A6-3C22-4975-88C1-87D51456AFE5}" srcOrd="0" destOrd="0" presId="urn:microsoft.com/office/officeart/2005/8/layout/default"/>
    <dgm:cxn modelId="{EEEF55E3-B3CC-4CED-A19B-66FCC3A65532}" type="presParOf" srcId="{A20A5EA9-0F28-4093-AD15-D2A7670358A3}" destId="{C710A3A6-3C22-4975-88C1-87D51456AFE5}" srcOrd="0" destOrd="0" presId="urn:microsoft.com/office/officeart/2005/8/layout/default"/>
    <dgm:cxn modelId="{172476AC-9ED6-49FC-947B-7A5304EEDF6D}" type="presParOf" srcId="{A20A5EA9-0F28-4093-AD15-D2A7670358A3}" destId="{1358DBA6-C869-460E-9909-1FC97440D980}" srcOrd="1" destOrd="0" presId="urn:microsoft.com/office/officeart/2005/8/layout/default"/>
    <dgm:cxn modelId="{68AFC0A8-1DFA-480F-BBA7-3F6B89C3974A}" type="presParOf" srcId="{A20A5EA9-0F28-4093-AD15-D2A7670358A3}" destId="{7CDE6E88-F421-436D-8D53-170E9CEB0A0A}" srcOrd="2" destOrd="0" presId="urn:microsoft.com/office/officeart/2005/8/layout/default"/>
    <dgm:cxn modelId="{FF104BAC-B23B-42FA-8880-FF6A306179AD}" type="presParOf" srcId="{A20A5EA9-0F28-4093-AD15-D2A7670358A3}" destId="{E503E2B7-B4AD-4F67-90BF-7BFF3CE09D45}" srcOrd="3" destOrd="0" presId="urn:microsoft.com/office/officeart/2005/8/layout/default"/>
    <dgm:cxn modelId="{B3F1FA5E-7268-4E9F-A0B2-A7C3B0C4E5BD}" type="presParOf" srcId="{A20A5EA9-0F28-4093-AD15-D2A7670358A3}" destId="{8BF996BE-5D5B-4E75-AA9B-BAAC82648995}" srcOrd="4" destOrd="0" presId="urn:microsoft.com/office/officeart/2005/8/layout/default"/>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BCE8375-3A5B-4CEE-8C09-63231942E459}"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114601C6-9051-4CAF-891D-7B714D063793}">
      <dgm:prSet phldrT="[Text]"/>
      <dgm:spPr>
        <a:solidFill>
          <a:srgbClr val="005EB8"/>
        </a:solidFill>
      </dgm:spPr>
      <dgm:t>
        <a:bodyPr/>
        <a:lstStyle/>
        <a:p>
          <a:r>
            <a:rPr lang="en-US" b="1" dirty="0">
              <a:solidFill>
                <a:schemeClr val="bg1"/>
              </a:solidFill>
              <a:latin typeface="Arial" panose="020B0604020202020204" pitchFamily="34" charset="0"/>
              <a:cs typeface="Arial" panose="020B0604020202020204" pitchFamily="34" charset="0"/>
            </a:rPr>
            <a:t>Outcome Measure</a:t>
          </a:r>
        </a:p>
      </dgm:t>
    </dgm:pt>
    <dgm:pt modelId="{8D11D405-F2F1-4D84-A659-7BB0384C357E}" type="parTrans" cxnId="{3225B61C-4E9E-4C80-BEDB-BA63D1E17AC2}">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28F73A3C-83B2-47AC-B31D-A45F5572FAC1}" type="sibTrans" cxnId="{3225B61C-4E9E-4C80-BEDB-BA63D1E17AC2}">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C4D83E37-C184-44CF-85A8-EEA7CA9394B4}">
      <dgm:prSet phldrT="[Text]"/>
      <dgm:spPr>
        <a:noFill/>
        <a:ln>
          <a:solidFill>
            <a:srgbClr val="005EB8"/>
          </a:solidFill>
        </a:ln>
      </dgm:spPr>
      <dgm:t>
        <a:bodyPr/>
        <a:lstStyle/>
        <a:p>
          <a:r>
            <a:rPr lang="en-US" b="1" dirty="0">
              <a:solidFill>
                <a:schemeClr val="tx2">
                  <a:lumMod val="75000"/>
                  <a:lumOff val="25000"/>
                </a:schemeClr>
              </a:solidFill>
              <a:latin typeface="Arial" panose="020B0604020202020204" pitchFamily="34" charset="0"/>
              <a:cs typeface="Arial" panose="020B0604020202020204" pitchFamily="34" charset="0"/>
            </a:rPr>
            <a:t>14.02 seconds </a:t>
          </a:r>
        </a:p>
      </dgm:t>
    </dgm:pt>
    <dgm:pt modelId="{CDCA58BE-27CC-4E08-B6AC-6F7A3D2AD87E}" type="parTrans" cxnId="{D3783D00-019A-469E-828C-496B4BEE4533}">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A7DB2A32-D978-462A-A2FE-16961FE98033}" type="sibTrans" cxnId="{D3783D00-019A-469E-828C-496B4BEE4533}">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36B7D81A-44A5-4769-AC2D-D83BFB7C6853}">
      <dgm:prSet phldrT="[Text]"/>
      <dgm:spPr>
        <a:noFill/>
        <a:ln>
          <a:solidFill>
            <a:srgbClr val="005EB8"/>
          </a:solidFill>
        </a:ln>
      </dgm:spPr>
      <dgm:t>
        <a:bodyPr/>
        <a:lstStyle/>
        <a:p>
          <a:r>
            <a:rPr lang="en-US" b="1" u="sng" dirty="0">
              <a:solidFill>
                <a:schemeClr val="tx2">
                  <a:lumMod val="75000"/>
                  <a:lumOff val="25000"/>
                </a:schemeClr>
              </a:solidFill>
              <a:latin typeface="Arial" panose="020B0604020202020204" pitchFamily="34" charset="0"/>
              <a:cs typeface="Arial" panose="020B0604020202020204" pitchFamily="34" charset="0"/>
            </a:rPr>
            <a:t>6MWT</a:t>
          </a:r>
        </a:p>
      </dgm:t>
    </dgm:pt>
    <dgm:pt modelId="{380BE174-0823-48E0-B9D9-BCBF03416D29}" type="parTrans" cxnId="{1982F117-83FB-4C94-9AC0-9DCB9A7F4131}">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1B74A935-609B-4FA8-BBF3-4734AC2F96E0}" type="sibTrans" cxnId="{1982F117-83FB-4C94-9AC0-9DCB9A7F4131}">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E24A7B2C-D36B-4B82-A78C-53A6EBF46954}">
      <dgm:prSet phldrT="[Text]"/>
      <dgm:spPr>
        <a:noFill/>
        <a:ln>
          <a:solidFill>
            <a:srgbClr val="005EB8"/>
          </a:solidFill>
        </a:ln>
      </dgm:spPr>
      <dgm:t>
        <a:bodyPr/>
        <a:lstStyle/>
        <a:p>
          <a:r>
            <a:rPr lang="en-US" b="1" dirty="0">
              <a:solidFill>
                <a:schemeClr val="tx2">
                  <a:lumMod val="75000"/>
                  <a:lumOff val="25000"/>
                </a:schemeClr>
              </a:solidFill>
              <a:latin typeface="Arial" panose="020B0604020202020204" pitchFamily="34" charset="0"/>
              <a:cs typeface="Arial" panose="020B0604020202020204" pitchFamily="34" charset="0"/>
            </a:rPr>
            <a:t>350 Metres</a:t>
          </a:r>
        </a:p>
      </dgm:t>
    </dgm:pt>
    <dgm:pt modelId="{2B240D7E-FF7A-4D38-A402-D385F748435D}" type="parTrans" cxnId="{8EFEFBC6-B5A5-4985-9C1F-7119A2F516ED}">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B6382AED-48A3-482C-B411-50128E482BD1}" type="sibTrans" cxnId="{8EFEFBC6-B5A5-4985-9C1F-7119A2F516ED}">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5A43FF52-9059-4A8D-BE8B-3C9E267A9289}">
      <dgm:prSet phldrT="[Text]"/>
      <dgm:spPr>
        <a:noFill/>
        <a:ln>
          <a:solidFill>
            <a:srgbClr val="005EB8"/>
          </a:solidFill>
        </a:ln>
      </dgm:spPr>
      <dgm:t>
        <a:bodyPr/>
        <a:lstStyle/>
        <a:p>
          <a:r>
            <a:rPr lang="en-US" b="1" dirty="0">
              <a:solidFill>
                <a:schemeClr val="tx2">
                  <a:lumMod val="75000"/>
                  <a:lumOff val="25000"/>
                </a:schemeClr>
              </a:solidFill>
              <a:latin typeface="Arial" panose="020B0604020202020204" pitchFamily="34" charset="0"/>
              <a:cs typeface="Arial" panose="020B0604020202020204" pitchFamily="34" charset="0"/>
            </a:rPr>
            <a:t>450 Metres</a:t>
          </a:r>
        </a:p>
      </dgm:t>
    </dgm:pt>
    <dgm:pt modelId="{E89C8E76-EC1B-4B4D-9C8A-722F52816531}" type="parTrans" cxnId="{0A6F4E9F-0513-441C-9B51-6AA7C2222D22}">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7276AFEF-D4F7-4829-95D6-92F62CCE5DE6}" type="sibTrans" cxnId="{0A6F4E9F-0513-441C-9B51-6AA7C2222D22}">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63D73ECB-8E8E-42BE-B841-CD037330CA4B}">
      <dgm:prSet phldrT="[Text]"/>
      <dgm:spPr>
        <a:noFill/>
        <a:ln>
          <a:solidFill>
            <a:srgbClr val="005EB8"/>
          </a:solidFill>
        </a:ln>
      </dgm:spPr>
      <dgm:t>
        <a:bodyPr/>
        <a:lstStyle/>
        <a:p>
          <a:r>
            <a:rPr lang="en-US" b="1" dirty="0">
              <a:solidFill>
                <a:schemeClr val="tx2">
                  <a:lumMod val="75000"/>
                  <a:lumOff val="25000"/>
                </a:schemeClr>
              </a:solidFill>
              <a:latin typeface="Arial" panose="020B0604020202020204" pitchFamily="34" charset="0"/>
              <a:cs typeface="Arial" panose="020B0604020202020204" pitchFamily="34" charset="0"/>
            </a:rPr>
            <a:t>21.61 seconds </a:t>
          </a:r>
        </a:p>
      </dgm:t>
    </dgm:pt>
    <dgm:pt modelId="{8AC87065-BBC0-4287-8D74-543C84FE9186}" type="parTrans" cxnId="{23CBFE47-B16D-4F4A-831B-ACFB4CD3F16B}">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E83C7D25-E55B-4C3D-B621-A20DD93AA4DF}" type="sibTrans" cxnId="{23CBFE47-B16D-4F4A-831B-ACFB4CD3F16B}">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68332634-E88D-4B7F-A83E-5C1C9FD7190B}">
      <dgm:prSet phldrT="[Text]"/>
      <dgm:spPr>
        <a:solidFill>
          <a:srgbClr val="005EB8"/>
        </a:solidFill>
        <a:ln>
          <a:noFill/>
        </a:ln>
      </dgm:spPr>
      <dgm:t>
        <a:bodyPr/>
        <a:lstStyle/>
        <a:p>
          <a:r>
            <a:rPr lang="en-US" b="1" dirty="0">
              <a:solidFill>
                <a:schemeClr val="bg1"/>
              </a:solidFill>
              <a:latin typeface="Arial" panose="020B0604020202020204" pitchFamily="34" charset="0"/>
              <a:cs typeface="Arial" panose="020B0604020202020204" pitchFamily="34" charset="0"/>
            </a:rPr>
            <a:t>Pre – Intervention </a:t>
          </a:r>
        </a:p>
      </dgm:t>
    </dgm:pt>
    <dgm:pt modelId="{41D39A84-A4CA-410B-A339-0408A2DC09DD}" type="parTrans" cxnId="{972BE204-0BFE-4DC7-87E5-9CBAE928E0CC}">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CF96FF55-E44C-462B-9961-54ECFB3A9F94}" type="sibTrans" cxnId="{972BE204-0BFE-4DC7-87E5-9CBAE928E0CC}">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CF27D46D-4EBA-4C3E-AAF7-71CEEDAC5725}">
      <dgm:prSet phldrT="[Text]"/>
      <dgm:spPr>
        <a:solidFill>
          <a:srgbClr val="005EB8"/>
        </a:solidFill>
      </dgm:spPr>
      <dgm:t>
        <a:bodyPr/>
        <a:lstStyle/>
        <a:p>
          <a:r>
            <a:rPr lang="en-US" b="1" dirty="0">
              <a:solidFill>
                <a:schemeClr val="bg1"/>
              </a:solidFill>
              <a:latin typeface="Arial" panose="020B0604020202020204" pitchFamily="34" charset="0"/>
              <a:cs typeface="Arial" panose="020B0604020202020204" pitchFamily="34" charset="0"/>
            </a:rPr>
            <a:t>6 Weeks Post – Intervention </a:t>
          </a:r>
        </a:p>
      </dgm:t>
    </dgm:pt>
    <dgm:pt modelId="{DA85BDC3-0D43-4AEE-BDA6-178F22FF9152}" type="parTrans" cxnId="{03D9D852-719A-4447-BE32-5A69B4CA528D}">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FD5530A3-9FAC-457F-8652-4D3FAE322DC9}" type="sibTrans" cxnId="{03D9D852-719A-4447-BE32-5A69B4CA528D}">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895A5F49-CFBA-4E01-A857-6291C70309EA}">
      <dgm:prSet phldrT="[Text]"/>
      <dgm:spPr>
        <a:noFill/>
        <a:ln>
          <a:solidFill>
            <a:srgbClr val="005EB8"/>
          </a:solidFill>
        </a:ln>
      </dgm:spPr>
      <dgm:t>
        <a:bodyPr/>
        <a:lstStyle/>
        <a:p>
          <a:r>
            <a:rPr lang="en-US" b="1" u="sng" dirty="0">
              <a:solidFill>
                <a:schemeClr val="tx2">
                  <a:lumMod val="75000"/>
                  <a:lumOff val="25000"/>
                </a:schemeClr>
              </a:solidFill>
              <a:latin typeface="Arial" panose="020B0604020202020204" pitchFamily="34" charset="0"/>
              <a:cs typeface="Arial" panose="020B0604020202020204" pitchFamily="34" charset="0"/>
            </a:rPr>
            <a:t>HGS</a:t>
          </a:r>
        </a:p>
      </dgm:t>
    </dgm:pt>
    <dgm:pt modelId="{351E264C-A95B-4D4C-9934-BECE3670E903}" type="parTrans" cxnId="{D0FCD67B-D983-4DE6-ABE4-E61A69767FB7}">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6403CB2A-98FA-4505-958D-09482777F830}" type="sibTrans" cxnId="{D0FCD67B-D983-4DE6-ABE4-E61A69767FB7}">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421D1F35-0F28-4846-B6D4-941000839B59}">
      <dgm:prSet phldrT="[Text]"/>
      <dgm:spPr>
        <a:noFill/>
        <a:ln>
          <a:solidFill>
            <a:srgbClr val="005EB8"/>
          </a:solidFill>
        </a:ln>
      </dgm:spPr>
      <dgm:t>
        <a:bodyPr/>
        <a:lstStyle/>
        <a:p>
          <a:r>
            <a:rPr lang="en-US" b="1" dirty="0">
              <a:solidFill>
                <a:schemeClr val="tx2">
                  <a:lumMod val="75000"/>
                  <a:lumOff val="25000"/>
                </a:schemeClr>
              </a:solidFill>
              <a:latin typeface="Arial" panose="020B0604020202020204" pitchFamily="34" charset="0"/>
              <a:cs typeface="Arial" panose="020B0604020202020204" pitchFamily="34" charset="0"/>
            </a:rPr>
            <a:t>Right: 22.5 kg </a:t>
          </a:r>
        </a:p>
        <a:p>
          <a:r>
            <a:rPr lang="en-US" b="1" dirty="0">
              <a:solidFill>
                <a:schemeClr val="tx2">
                  <a:lumMod val="75000"/>
                  <a:lumOff val="25000"/>
                </a:schemeClr>
              </a:solidFill>
              <a:latin typeface="Arial" panose="020B0604020202020204" pitchFamily="34" charset="0"/>
              <a:cs typeface="Arial" panose="020B0604020202020204" pitchFamily="34" charset="0"/>
            </a:rPr>
            <a:t>Left: 19.7 kg </a:t>
          </a:r>
        </a:p>
      </dgm:t>
    </dgm:pt>
    <dgm:pt modelId="{B567F488-9383-40C4-9BE2-08DCD2EBDE9D}" type="parTrans" cxnId="{8A7A355D-F736-40CA-9738-87CCA5318619}">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2C706746-F3A6-4ED1-8956-76594A484185}" type="sibTrans" cxnId="{8A7A355D-F736-40CA-9738-87CCA5318619}">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7322BCA7-1A03-44B4-85F4-ECD1E990B58F}">
      <dgm:prSet phldrT="[Text]"/>
      <dgm:spPr>
        <a:noFill/>
        <a:ln>
          <a:solidFill>
            <a:srgbClr val="005EB8"/>
          </a:solidFill>
        </a:ln>
      </dgm:spPr>
      <dgm:t>
        <a:bodyPr/>
        <a:lstStyle/>
        <a:p>
          <a:r>
            <a:rPr lang="en-US" b="1" dirty="0">
              <a:solidFill>
                <a:schemeClr val="tx2">
                  <a:lumMod val="75000"/>
                  <a:lumOff val="25000"/>
                </a:schemeClr>
              </a:solidFill>
              <a:latin typeface="Arial" panose="020B0604020202020204" pitchFamily="34" charset="0"/>
              <a:cs typeface="Arial" panose="020B0604020202020204" pitchFamily="34" charset="0"/>
            </a:rPr>
            <a:t>Right: 26.3 kg </a:t>
          </a:r>
        </a:p>
        <a:p>
          <a:r>
            <a:rPr lang="en-US" b="1" dirty="0">
              <a:solidFill>
                <a:schemeClr val="tx2">
                  <a:lumMod val="75000"/>
                  <a:lumOff val="25000"/>
                </a:schemeClr>
              </a:solidFill>
              <a:latin typeface="Arial" panose="020B0604020202020204" pitchFamily="34" charset="0"/>
              <a:cs typeface="Arial" panose="020B0604020202020204" pitchFamily="34" charset="0"/>
            </a:rPr>
            <a:t>Left: 19.7 kg</a:t>
          </a:r>
        </a:p>
      </dgm:t>
    </dgm:pt>
    <dgm:pt modelId="{ED995956-8412-424B-94AE-C48CC27F7706}" type="parTrans" cxnId="{774B85C2-FC2F-45E7-9F34-841B3A0F4F04}">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0C692047-A073-403F-89E6-123B087DC694}" type="sibTrans" cxnId="{774B85C2-FC2F-45E7-9F34-841B3A0F4F04}">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32EF54C0-27E0-46A5-B977-2EEEA576AF6D}">
      <dgm:prSet phldrT="[Text]"/>
      <dgm:spPr>
        <a:noFill/>
        <a:ln>
          <a:solidFill>
            <a:srgbClr val="005EB8"/>
          </a:solidFill>
        </a:ln>
      </dgm:spPr>
      <dgm:t>
        <a:bodyPr/>
        <a:lstStyle/>
        <a:p>
          <a:r>
            <a:rPr lang="en-US" b="1" u="sng" dirty="0">
              <a:solidFill>
                <a:schemeClr val="tx2">
                  <a:lumMod val="75000"/>
                  <a:lumOff val="25000"/>
                </a:schemeClr>
              </a:solidFill>
              <a:latin typeface="Arial" panose="020B0604020202020204" pitchFamily="34" charset="0"/>
              <a:cs typeface="Arial" panose="020B0604020202020204" pitchFamily="34" charset="0"/>
            </a:rPr>
            <a:t>5STS</a:t>
          </a:r>
        </a:p>
      </dgm:t>
    </dgm:pt>
    <dgm:pt modelId="{3A50D585-E120-4C35-86D8-838D3162D510}" type="parTrans" cxnId="{BF59FAE2-94F1-454C-8781-6B6D79611C3E}">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2D40E3F9-D078-410D-84EC-6D9C2D8CB243}" type="sibTrans" cxnId="{BF59FAE2-94F1-454C-8781-6B6D79611C3E}">
      <dgm:prSet/>
      <dgm:spPr/>
      <dgm:t>
        <a:bodyPr/>
        <a:lstStyle/>
        <a:p>
          <a:endParaRPr lang="en-US">
            <a:solidFill>
              <a:schemeClr val="tx1"/>
            </a:solidFill>
            <a:latin typeface="Arial" panose="020B0604020202020204" pitchFamily="34" charset="0"/>
            <a:cs typeface="Arial" panose="020B0604020202020204" pitchFamily="34" charset="0"/>
          </a:endParaRPr>
        </a:p>
      </dgm:t>
    </dgm:pt>
    <dgm:pt modelId="{71AD5FA1-8D37-4F55-AD93-F82F75BBC458}" type="pres">
      <dgm:prSet presAssocID="{EBCE8375-3A5B-4CEE-8C09-63231942E459}" presName="diagram" presStyleCnt="0">
        <dgm:presLayoutVars>
          <dgm:dir/>
          <dgm:resizeHandles val="exact"/>
        </dgm:presLayoutVars>
      </dgm:prSet>
      <dgm:spPr/>
    </dgm:pt>
    <dgm:pt modelId="{646B4A01-FA52-45F4-A9E0-C8F6799200A7}" type="pres">
      <dgm:prSet presAssocID="{114601C6-9051-4CAF-891D-7B714D063793}" presName="node" presStyleLbl="node1" presStyleIdx="0" presStyleCnt="12">
        <dgm:presLayoutVars>
          <dgm:bulletEnabled val="1"/>
        </dgm:presLayoutVars>
      </dgm:prSet>
      <dgm:spPr>
        <a:prstGeom prst="roundRect">
          <a:avLst/>
        </a:prstGeom>
      </dgm:spPr>
    </dgm:pt>
    <dgm:pt modelId="{319ED9D2-8359-4863-B26A-3A2E858B6284}" type="pres">
      <dgm:prSet presAssocID="{28F73A3C-83B2-47AC-B31D-A45F5572FAC1}" presName="sibTrans" presStyleCnt="0"/>
      <dgm:spPr/>
    </dgm:pt>
    <dgm:pt modelId="{0F34AE9E-91C0-46B5-8B0D-04239D8AD304}" type="pres">
      <dgm:prSet presAssocID="{68332634-E88D-4B7F-A83E-5C1C9FD7190B}" presName="node" presStyleLbl="node1" presStyleIdx="1" presStyleCnt="12">
        <dgm:presLayoutVars>
          <dgm:bulletEnabled val="1"/>
        </dgm:presLayoutVars>
      </dgm:prSet>
      <dgm:spPr>
        <a:prstGeom prst="roundRect">
          <a:avLst/>
        </a:prstGeom>
      </dgm:spPr>
    </dgm:pt>
    <dgm:pt modelId="{C52EFE23-F91D-4C8F-82F2-F0B25AF91AD4}" type="pres">
      <dgm:prSet presAssocID="{CF96FF55-E44C-462B-9961-54ECFB3A9F94}" presName="sibTrans" presStyleCnt="0"/>
      <dgm:spPr/>
    </dgm:pt>
    <dgm:pt modelId="{AE8D31C1-B410-41E0-8229-1C6663F1AE20}" type="pres">
      <dgm:prSet presAssocID="{CF27D46D-4EBA-4C3E-AAF7-71CEEDAC5725}" presName="node" presStyleLbl="node1" presStyleIdx="2" presStyleCnt="12">
        <dgm:presLayoutVars>
          <dgm:bulletEnabled val="1"/>
        </dgm:presLayoutVars>
      </dgm:prSet>
      <dgm:spPr>
        <a:prstGeom prst="roundRect">
          <a:avLst/>
        </a:prstGeom>
      </dgm:spPr>
    </dgm:pt>
    <dgm:pt modelId="{2C163C7E-0EB6-44E3-BF90-A5A23C3798EA}" type="pres">
      <dgm:prSet presAssocID="{FD5530A3-9FAC-457F-8652-4D3FAE322DC9}" presName="sibTrans" presStyleCnt="0"/>
      <dgm:spPr/>
    </dgm:pt>
    <dgm:pt modelId="{DA8D8648-BDBF-4080-B58B-982C25940368}" type="pres">
      <dgm:prSet presAssocID="{895A5F49-CFBA-4E01-A857-6291C70309EA}" presName="node" presStyleLbl="node1" presStyleIdx="3" presStyleCnt="12">
        <dgm:presLayoutVars>
          <dgm:bulletEnabled val="1"/>
        </dgm:presLayoutVars>
      </dgm:prSet>
      <dgm:spPr>
        <a:prstGeom prst="roundRect">
          <a:avLst/>
        </a:prstGeom>
      </dgm:spPr>
    </dgm:pt>
    <dgm:pt modelId="{0DDB3794-287F-4927-A06B-CC992F4AAA22}" type="pres">
      <dgm:prSet presAssocID="{6403CB2A-98FA-4505-958D-09482777F830}" presName="sibTrans" presStyleCnt="0"/>
      <dgm:spPr/>
    </dgm:pt>
    <dgm:pt modelId="{296E943B-6600-4962-A75D-B1D41D912C07}" type="pres">
      <dgm:prSet presAssocID="{421D1F35-0F28-4846-B6D4-941000839B59}" presName="node" presStyleLbl="node1" presStyleIdx="4" presStyleCnt="12">
        <dgm:presLayoutVars>
          <dgm:bulletEnabled val="1"/>
        </dgm:presLayoutVars>
      </dgm:prSet>
      <dgm:spPr>
        <a:prstGeom prst="roundRect">
          <a:avLst/>
        </a:prstGeom>
      </dgm:spPr>
    </dgm:pt>
    <dgm:pt modelId="{F8C2F62A-65B0-4419-8075-6AD45914FF8A}" type="pres">
      <dgm:prSet presAssocID="{2C706746-F3A6-4ED1-8956-76594A484185}" presName="sibTrans" presStyleCnt="0"/>
      <dgm:spPr/>
    </dgm:pt>
    <dgm:pt modelId="{5CD6DDA6-9153-4889-B2BF-75435A213924}" type="pres">
      <dgm:prSet presAssocID="{7322BCA7-1A03-44B4-85F4-ECD1E990B58F}" presName="node" presStyleLbl="node1" presStyleIdx="5" presStyleCnt="12">
        <dgm:presLayoutVars>
          <dgm:bulletEnabled val="1"/>
        </dgm:presLayoutVars>
      </dgm:prSet>
      <dgm:spPr>
        <a:prstGeom prst="roundRect">
          <a:avLst/>
        </a:prstGeom>
      </dgm:spPr>
    </dgm:pt>
    <dgm:pt modelId="{A119E08F-C13B-4292-9BE1-5A32356DCE15}" type="pres">
      <dgm:prSet presAssocID="{0C692047-A073-403F-89E6-123B087DC694}" presName="sibTrans" presStyleCnt="0"/>
      <dgm:spPr/>
    </dgm:pt>
    <dgm:pt modelId="{63BB19B4-7EB2-4620-AB55-2EEA2CF02FC8}" type="pres">
      <dgm:prSet presAssocID="{32EF54C0-27E0-46A5-B977-2EEEA576AF6D}" presName="node" presStyleLbl="node1" presStyleIdx="6" presStyleCnt="12">
        <dgm:presLayoutVars>
          <dgm:bulletEnabled val="1"/>
        </dgm:presLayoutVars>
      </dgm:prSet>
      <dgm:spPr>
        <a:prstGeom prst="roundRect">
          <a:avLst/>
        </a:prstGeom>
      </dgm:spPr>
    </dgm:pt>
    <dgm:pt modelId="{A89546A4-0A2E-4208-941F-4F7738CAA60D}" type="pres">
      <dgm:prSet presAssocID="{2D40E3F9-D078-410D-84EC-6D9C2D8CB243}" presName="sibTrans" presStyleCnt="0"/>
      <dgm:spPr/>
    </dgm:pt>
    <dgm:pt modelId="{39F5C572-9F1B-4E0B-9A66-0A4DA1306055}" type="pres">
      <dgm:prSet presAssocID="{63D73ECB-8E8E-42BE-B841-CD037330CA4B}" presName="node" presStyleLbl="node1" presStyleIdx="7" presStyleCnt="12">
        <dgm:presLayoutVars>
          <dgm:bulletEnabled val="1"/>
        </dgm:presLayoutVars>
      </dgm:prSet>
      <dgm:spPr>
        <a:prstGeom prst="roundRect">
          <a:avLst/>
        </a:prstGeom>
      </dgm:spPr>
    </dgm:pt>
    <dgm:pt modelId="{136F45BA-1D06-48BE-A69B-F18C42390FF9}" type="pres">
      <dgm:prSet presAssocID="{E83C7D25-E55B-4C3D-B621-A20DD93AA4DF}" presName="sibTrans" presStyleCnt="0"/>
      <dgm:spPr/>
    </dgm:pt>
    <dgm:pt modelId="{0A47A7E0-45D5-46CB-8577-4BE285F996FE}" type="pres">
      <dgm:prSet presAssocID="{C4D83E37-C184-44CF-85A8-EEA7CA9394B4}" presName="node" presStyleLbl="node1" presStyleIdx="8" presStyleCnt="12">
        <dgm:presLayoutVars>
          <dgm:bulletEnabled val="1"/>
        </dgm:presLayoutVars>
      </dgm:prSet>
      <dgm:spPr>
        <a:prstGeom prst="roundRect">
          <a:avLst/>
        </a:prstGeom>
      </dgm:spPr>
    </dgm:pt>
    <dgm:pt modelId="{9F7D101C-7FBB-4D40-B436-14CD196274A6}" type="pres">
      <dgm:prSet presAssocID="{A7DB2A32-D978-462A-A2FE-16961FE98033}" presName="sibTrans" presStyleCnt="0"/>
      <dgm:spPr/>
    </dgm:pt>
    <dgm:pt modelId="{CC730B5F-AE13-4E01-9840-41CAF1BE0C11}" type="pres">
      <dgm:prSet presAssocID="{36B7D81A-44A5-4769-AC2D-D83BFB7C6853}" presName="node" presStyleLbl="node1" presStyleIdx="9" presStyleCnt="12">
        <dgm:presLayoutVars>
          <dgm:bulletEnabled val="1"/>
        </dgm:presLayoutVars>
      </dgm:prSet>
      <dgm:spPr>
        <a:prstGeom prst="roundRect">
          <a:avLst/>
        </a:prstGeom>
      </dgm:spPr>
    </dgm:pt>
    <dgm:pt modelId="{6D87C117-6CB4-4063-A210-4CAE004B947A}" type="pres">
      <dgm:prSet presAssocID="{1B74A935-609B-4FA8-BBF3-4734AC2F96E0}" presName="sibTrans" presStyleCnt="0"/>
      <dgm:spPr/>
    </dgm:pt>
    <dgm:pt modelId="{9A724BD1-6C50-4B5B-AC38-22B5D2060474}" type="pres">
      <dgm:prSet presAssocID="{E24A7B2C-D36B-4B82-A78C-53A6EBF46954}" presName="node" presStyleLbl="node1" presStyleIdx="10" presStyleCnt="12">
        <dgm:presLayoutVars>
          <dgm:bulletEnabled val="1"/>
        </dgm:presLayoutVars>
      </dgm:prSet>
      <dgm:spPr>
        <a:prstGeom prst="roundRect">
          <a:avLst/>
        </a:prstGeom>
      </dgm:spPr>
    </dgm:pt>
    <dgm:pt modelId="{77B6A1CD-D49D-46DF-ACBD-D668B5EEA6EC}" type="pres">
      <dgm:prSet presAssocID="{B6382AED-48A3-482C-B411-50128E482BD1}" presName="sibTrans" presStyleCnt="0"/>
      <dgm:spPr/>
    </dgm:pt>
    <dgm:pt modelId="{3D014B74-A8C2-4BEE-9C90-7ADE42CCC9E9}" type="pres">
      <dgm:prSet presAssocID="{5A43FF52-9059-4A8D-BE8B-3C9E267A9289}" presName="node" presStyleLbl="node1" presStyleIdx="11" presStyleCnt="12">
        <dgm:presLayoutVars>
          <dgm:bulletEnabled val="1"/>
        </dgm:presLayoutVars>
      </dgm:prSet>
      <dgm:spPr>
        <a:prstGeom prst="roundRect">
          <a:avLst/>
        </a:prstGeom>
      </dgm:spPr>
    </dgm:pt>
  </dgm:ptLst>
  <dgm:cxnLst>
    <dgm:cxn modelId="{D3783D00-019A-469E-828C-496B4BEE4533}" srcId="{EBCE8375-3A5B-4CEE-8C09-63231942E459}" destId="{C4D83E37-C184-44CF-85A8-EEA7CA9394B4}" srcOrd="8" destOrd="0" parTransId="{CDCA58BE-27CC-4E08-B6AC-6F7A3D2AD87E}" sibTransId="{A7DB2A32-D978-462A-A2FE-16961FE98033}"/>
    <dgm:cxn modelId="{972BE204-0BFE-4DC7-87E5-9CBAE928E0CC}" srcId="{EBCE8375-3A5B-4CEE-8C09-63231942E459}" destId="{68332634-E88D-4B7F-A83E-5C1C9FD7190B}" srcOrd="1" destOrd="0" parTransId="{41D39A84-A4CA-410B-A339-0408A2DC09DD}" sibTransId="{CF96FF55-E44C-462B-9961-54ECFB3A9F94}"/>
    <dgm:cxn modelId="{FA59480C-7F4C-4FC7-A39B-67EB5783549A}" type="presOf" srcId="{C4D83E37-C184-44CF-85A8-EEA7CA9394B4}" destId="{0A47A7E0-45D5-46CB-8577-4BE285F996FE}" srcOrd="0" destOrd="0" presId="urn:microsoft.com/office/officeart/2005/8/layout/default"/>
    <dgm:cxn modelId="{1982F117-83FB-4C94-9AC0-9DCB9A7F4131}" srcId="{EBCE8375-3A5B-4CEE-8C09-63231942E459}" destId="{36B7D81A-44A5-4769-AC2D-D83BFB7C6853}" srcOrd="9" destOrd="0" parTransId="{380BE174-0823-48E0-B9D9-BCBF03416D29}" sibTransId="{1B74A935-609B-4FA8-BBF3-4734AC2F96E0}"/>
    <dgm:cxn modelId="{B6BF0C1A-E2DE-43A6-9BF6-580F0789363F}" type="presOf" srcId="{5A43FF52-9059-4A8D-BE8B-3C9E267A9289}" destId="{3D014B74-A8C2-4BEE-9C90-7ADE42CCC9E9}" srcOrd="0" destOrd="0" presId="urn:microsoft.com/office/officeart/2005/8/layout/default"/>
    <dgm:cxn modelId="{3225B61C-4E9E-4C80-BEDB-BA63D1E17AC2}" srcId="{EBCE8375-3A5B-4CEE-8C09-63231942E459}" destId="{114601C6-9051-4CAF-891D-7B714D063793}" srcOrd="0" destOrd="0" parTransId="{8D11D405-F2F1-4D84-A659-7BB0384C357E}" sibTransId="{28F73A3C-83B2-47AC-B31D-A45F5572FAC1}"/>
    <dgm:cxn modelId="{55984223-56AE-4B02-9DFE-360327820803}" type="presOf" srcId="{7322BCA7-1A03-44B4-85F4-ECD1E990B58F}" destId="{5CD6DDA6-9153-4889-B2BF-75435A213924}" srcOrd="0" destOrd="0" presId="urn:microsoft.com/office/officeart/2005/8/layout/default"/>
    <dgm:cxn modelId="{B4F63529-9A80-4943-A063-99D7F14F0938}" type="presOf" srcId="{32EF54C0-27E0-46A5-B977-2EEEA576AF6D}" destId="{63BB19B4-7EB2-4620-AB55-2EEA2CF02FC8}" srcOrd="0" destOrd="0" presId="urn:microsoft.com/office/officeart/2005/8/layout/default"/>
    <dgm:cxn modelId="{569A882A-FF9A-4C10-9B9B-726D8941DBA2}" type="presOf" srcId="{CF27D46D-4EBA-4C3E-AAF7-71CEEDAC5725}" destId="{AE8D31C1-B410-41E0-8229-1C6663F1AE20}" srcOrd="0" destOrd="0" presId="urn:microsoft.com/office/officeart/2005/8/layout/default"/>
    <dgm:cxn modelId="{23CBFE47-B16D-4F4A-831B-ACFB4CD3F16B}" srcId="{EBCE8375-3A5B-4CEE-8C09-63231942E459}" destId="{63D73ECB-8E8E-42BE-B841-CD037330CA4B}" srcOrd="7" destOrd="0" parTransId="{8AC87065-BBC0-4287-8D74-543C84FE9186}" sibTransId="{E83C7D25-E55B-4C3D-B621-A20DD93AA4DF}"/>
    <dgm:cxn modelId="{03D9D852-719A-4447-BE32-5A69B4CA528D}" srcId="{EBCE8375-3A5B-4CEE-8C09-63231942E459}" destId="{CF27D46D-4EBA-4C3E-AAF7-71CEEDAC5725}" srcOrd="2" destOrd="0" parTransId="{DA85BDC3-0D43-4AEE-BDA6-178F22FF9152}" sibTransId="{FD5530A3-9FAC-457F-8652-4D3FAE322DC9}"/>
    <dgm:cxn modelId="{85866058-042E-4E33-8C1D-5E9E6EBFC356}" type="presOf" srcId="{EBCE8375-3A5B-4CEE-8C09-63231942E459}" destId="{71AD5FA1-8D37-4F55-AD93-F82F75BBC458}" srcOrd="0" destOrd="0" presId="urn:microsoft.com/office/officeart/2005/8/layout/default"/>
    <dgm:cxn modelId="{8A7A355D-F736-40CA-9738-87CCA5318619}" srcId="{EBCE8375-3A5B-4CEE-8C09-63231942E459}" destId="{421D1F35-0F28-4846-B6D4-941000839B59}" srcOrd="4" destOrd="0" parTransId="{B567F488-9383-40C4-9BE2-08DCD2EBDE9D}" sibTransId="{2C706746-F3A6-4ED1-8956-76594A484185}"/>
    <dgm:cxn modelId="{8B59CD71-BF62-4543-B5DF-AA55B6CB26E6}" type="presOf" srcId="{68332634-E88D-4B7F-A83E-5C1C9FD7190B}" destId="{0F34AE9E-91C0-46B5-8B0D-04239D8AD304}" srcOrd="0" destOrd="0" presId="urn:microsoft.com/office/officeart/2005/8/layout/default"/>
    <dgm:cxn modelId="{D0FCD67B-D983-4DE6-ABE4-E61A69767FB7}" srcId="{EBCE8375-3A5B-4CEE-8C09-63231942E459}" destId="{895A5F49-CFBA-4E01-A857-6291C70309EA}" srcOrd="3" destOrd="0" parTransId="{351E264C-A95B-4D4C-9934-BECE3670E903}" sibTransId="{6403CB2A-98FA-4505-958D-09482777F830}"/>
    <dgm:cxn modelId="{F04F2385-3A86-4F53-86F8-03A8FC228CB7}" type="presOf" srcId="{421D1F35-0F28-4846-B6D4-941000839B59}" destId="{296E943B-6600-4962-A75D-B1D41D912C07}" srcOrd="0" destOrd="0" presId="urn:microsoft.com/office/officeart/2005/8/layout/default"/>
    <dgm:cxn modelId="{0A6F4E9F-0513-441C-9B51-6AA7C2222D22}" srcId="{EBCE8375-3A5B-4CEE-8C09-63231942E459}" destId="{5A43FF52-9059-4A8D-BE8B-3C9E267A9289}" srcOrd="11" destOrd="0" parTransId="{E89C8E76-EC1B-4B4D-9C8A-722F52816531}" sibTransId="{7276AFEF-D4F7-4829-95D6-92F62CCE5DE6}"/>
    <dgm:cxn modelId="{4D05BBB4-6B73-43F7-A12D-413DA0703F50}" type="presOf" srcId="{63D73ECB-8E8E-42BE-B841-CD037330CA4B}" destId="{39F5C572-9F1B-4E0B-9A66-0A4DA1306055}" srcOrd="0" destOrd="0" presId="urn:microsoft.com/office/officeart/2005/8/layout/default"/>
    <dgm:cxn modelId="{5904CFBC-215E-46A9-8D97-18FDEB320D42}" type="presOf" srcId="{114601C6-9051-4CAF-891D-7B714D063793}" destId="{646B4A01-FA52-45F4-A9E0-C8F6799200A7}" srcOrd="0" destOrd="0" presId="urn:microsoft.com/office/officeart/2005/8/layout/default"/>
    <dgm:cxn modelId="{09ECAAC0-DAF9-44EE-B2AC-91AD80000BC4}" type="presOf" srcId="{895A5F49-CFBA-4E01-A857-6291C70309EA}" destId="{DA8D8648-BDBF-4080-B58B-982C25940368}" srcOrd="0" destOrd="0" presId="urn:microsoft.com/office/officeart/2005/8/layout/default"/>
    <dgm:cxn modelId="{774B85C2-FC2F-45E7-9F34-841B3A0F4F04}" srcId="{EBCE8375-3A5B-4CEE-8C09-63231942E459}" destId="{7322BCA7-1A03-44B4-85F4-ECD1E990B58F}" srcOrd="5" destOrd="0" parTransId="{ED995956-8412-424B-94AE-C48CC27F7706}" sibTransId="{0C692047-A073-403F-89E6-123B087DC694}"/>
    <dgm:cxn modelId="{BC114FC3-46E7-45DF-A130-968F8BD452AE}" type="presOf" srcId="{E24A7B2C-D36B-4B82-A78C-53A6EBF46954}" destId="{9A724BD1-6C50-4B5B-AC38-22B5D2060474}" srcOrd="0" destOrd="0" presId="urn:microsoft.com/office/officeart/2005/8/layout/default"/>
    <dgm:cxn modelId="{8EFEFBC6-B5A5-4985-9C1F-7119A2F516ED}" srcId="{EBCE8375-3A5B-4CEE-8C09-63231942E459}" destId="{E24A7B2C-D36B-4B82-A78C-53A6EBF46954}" srcOrd="10" destOrd="0" parTransId="{2B240D7E-FF7A-4D38-A402-D385F748435D}" sibTransId="{B6382AED-48A3-482C-B411-50128E482BD1}"/>
    <dgm:cxn modelId="{D11726D6-50F6-4658-A44C-7A6DC7CA5180}" type="presOf" srcId="{36B7D81A-44A5-4769-AC2D-D83BFB7C6853}" destId="{CC730B5F-AE13-4E01-9840-41CAF1BE0C11}" srcOrd="0" destOrd="0" presId="urn:microsoft.com/office/officeart/2005/8/layout/default"/>
    <dgm:cxn modelId="{BF59FAE2-94F1-454C-8781-6B6D79611C3E}" srcId="{EBCE8375-3A5B-4CEE-8C09-63231942E459}" destId="{32EF54C0-27E0-46A5-B977-2EEEA576AF6D}" srcOrd="6" destOrd="0" parTransId="{3A50D585-E120-4C35-86D8-838D3162D510}" sibTransId="{2D40E3F9-D078-410D-84EC-6D9C2D8CB243}"/>
    <dgm:cxn modelId="{7227C612-3D77-4245-A1A6-BD4EF2CBD12A}" type="presParOf" srcId="{71AD5FA1-8D37-4F55-AD93-F82F75BBC458}" destId="{646B4A01-FA52-45F4-A9E0-C8F6799200A7}" srcOrd="0" destOrd="0" presId="urn:microsoft.com/office/officeart/2005/8/layout/default"/>
    <dgm:cxn modelId="{260E90D2-E196-4B3A-84A2-E956E886920A}" type="presParOf" srcId="{71AD5FA1-8D37-4F55-AD93-F82F75BBC458}" destId="{319ED9D2-8359-4863-B26A-3A2E858B6284}" srcOrd="1" destOrd="0" presId="urn:microsoft.com/office/officeart/2005/8/layout/default"/>
    <dgm:cxn modelId="{8FE03BA1-899E-4141-B978-A676997BA0D7}" type="presParOf" srcId="{71AD5FA1-8D37-4F55-AD93-F82F75BBC458}" destId="{0F34AE9E-91C0-46B5-8B0D-04239D8AD304}" srcOrd="2" destOrd="0" presId="urn:microsoft.com/office/officeart/2005/8/layout/default"/>
    <dgm:cxn modelId="{868CBED6-F513-41DF-AB25-9A354D8CCE29}" type="presParOf" srcId="{71AD5FA1-8D37-4F55-AD93-F82F75BBC458}" destId="{C52EFE23-F91D-4C8F-82F2-F0B25AF91AD4}" srcOrd="3" destOrd="0" presId="urn:microsoft.com/office/officeart/2005/8/layout/default"/>
    <dgm:cxn modelId="{9E1D3714-4FDC-40D8-991A-8E603AF39B8D}" type="presParOf" srcId="{71AD5FA1-8D37-4F55-AD93-F82F75BBC458}" destId="{AE8D31C1-B410-41E0-8229-1C6663F1AE20}" srcOrd="4" destOrd="0" presId="urn:microsoft.com/office/officeart/2005/8/layout/default"/>
    <dgm:cxn modelId="{0568D571-40CF-428C-8CDA-D0A524A29372}" type="presParOf" srcId="{71AD5FA1-8D37-4F55-AD93-F82F75BBC458}" destId="{2C163C7E-0EB6-44E3-BF90-A5A23C3798EA}" srcOrd="5" destOrd="0" presId="urn:microsoft.com/office/officeart/2005/8/layout/default"/>
    <dgm:cxn modelId="{7A4B7B30-0CFF-4C58-A181-5E1368ACFE9F}" type="presParOf" srcId="{71AD5FA1-8D37-4F55-AD93-F82F75BBC458}" destId="{DA8D8648-BDBF-4080-B58B-982C25940368}" srcOrd="6" destOrd="0" presId="urn:microsoft.com/office/officeart/2005/8/layout/default"/>
    <dgm:cxn modelId="{3D6B29E8-E7CA-4068-B5E6-C184F1B845FC}" type="presParOf" srcId="{71AD5FA1-8D37-4F55-AD93-F82F75BBC458}" destId="{0DDB3794-287F-4927-A06B-CC992F4AAA22}" srcOrd="7" destOrd="0" presId="urn:microsoft.com/office/officeart/2005/8/layout/default"/>
    <dgm:cxn modelId="{12A407B8-CF7F-4F29-BD9F-8579AA31B50E}" type="presParOf" srcId="{71AD5FA1-8D37-4F55-AD93-F82F75BBC458}" destId="{296E943B-6600-4962-A75D-B1D41D912C07}" srcOrd="8" destOrd="0" presId="urn:microsoft.com/office/officeart/2005/8/layout/default"/>
    <dgm:cxn modelId="{2AF3F576-C641-4583-A89C-F97E95654C8D}" type="presParOf" srcId="{71AD5FA1-8D37-4F55-AD93-F82F75BBC458}" destId="{F8C2F62A-65B0-4419-8075-6AD45914FF8A}" srcOrd="9" destOrd="0" presId="urn:microsoft.com/office/officeart/2005/8/layout/default"/>
    <dgm:cxn modelId="{6FCA33C6-2F40-4B18-94CD-A3E85EBFC99E}" type="presParOf" srcId="{71AD5FA1-8D37-4F55-AD93-F82F75BBC458}" destId="{5CD6DDA6-9153-4889-B2BF-75435A213924}" srcOrd="10" destOrd="0" presId="urn:microsoft.com/office/officeart/2005/8/layout/default"/>
    <dgm:cxn modelId="{5AD324C3-9735-4567-A71B-79A8A4E8651B}" type="presParOf" srcId="{71AD5FA1-8D37-4F55-AD93-F82F75BBC458}" destId="{A119E08F-C13B-4292-9BE1-5A32356DCE15}" srcOrd="11" destOrd="0" presId="urn:microsoft.com/office/officeart/2005/8/layout/default"/>
    <dgm:cxn modelId="{6C5898CF-9140-4634-BA42-F6D83778E15D}" type="presParOf" srcId="{71AD5FA1-8D37-4F55-AD93-F82F75BBC458}" destId="{63BB19B4-7EB2-4620-AB55-2EEA2CF02FC8}" srcOrd="12" destOrd="0" presId="urn:microsoft.com/office/officeart/2005/8/layout/default"/>
    <dgm:cxn modelId="{FC18A80F-32F8-4385-BD74-DAE82902ED0F}" type="presParOf" srcId="{71AD5FA1-8D37-4F55-AD93-F82F75BBC458}" destId="{A89546A4-0A2E-4208-941F-4F7738CAA60D}" srcOrd="13" destOrd="0" presId="urn:microsoft.com/office/officeart/2005/8/layout/default"/>
    <dgm:cxn modelId="{60F7D1AF-B377-46E8-A184-36EE98A837FC}" type="presParOf" srcId="{71AD5FA1-8D37-4F55-AD93-F82F75BBC458}" destId="{39F5C572-9F1B-4E0B-9A66-0A4DA1306055}" srcOrd="14" destOrd="0" presId="urn:microsoft.com/office/officeart/2005/8/layout/default"/>
    <dgm:cxn modelId="{3DD70E57-9BDF-4430-B55D-A85B939C026E}" type="presParOf" srcId="{71AD5FA1-8D37-4F55-AD93-F82F75BBC458}" destId="{136F45BA-1D06-48BE-A69B-F18C42390FF9}" srcOrd="15" destOrd="0" presId="urn:microsoft.com/office/officeart/2005/8/layout/default"/>
    <dgm:cxn modelId="{6140FCF0-270C-4E0B-A363-2D480B810779}" type="presParOf" srcId="{71AD5FA1-8D37-4F55-AD93-F82F75BBC458}" destId="{0A47A7E0-45D5-46CB-8577-4BE285F996FE}" srcOrd="16" destOrd="0" presId="urn:microsoft.com/office/officeart/2005/8/layout/default"/>
    <dgm:cxn modelId="{3E3F703B-B132-4917-B921-7A5372097145}" type="presParOf" srcId="{71AD5FA1-8D37-4F55-AD93-F82F75BBC458}" destId="{9F7D101C-7FBB-4D40-B436-14CD196274A6}" srcOrd="17" destOrd="0" presId="urn:microsoft.com/office/officeart/2005/8/layout/default"/>
    <dgm:cxn modelId="{F393EC95-7187-4472-87B1-59AAC42D1CD4}" type="presParOf" srcId="{71AD5FA1-8D37-4F55-AD93-F82F75BBC458}" destId="{CC730B5F-AE13-4E01-9840-41CAF1BE0C11}" srcOrd="18" destOrd="0" presId="urn:microsoft.com/office/officeart/2005/8/layout/default"/>
    <dgm:cxn modelId="{9A61FF3C-7790-456E-B387-876D8CF8CB20}" type="presParOf" srcId="{71AD5FA1-8D37-4F55-AD93-F82F75BBC458}" destId="{6D87C117-6CB4-4063-A210-4CAE004B947A}" srcOrd="19" destOrd="0" presId="urn:microsoft.com/office/officeart/2005/8/layout/default"/>
    <dgm:cxn modelId="{35B81099-FB88-4761-97E1-CCDAC086B9D1}" type="presParOf" srcId="{71AD5FA1-8D37-4F55-AD93-F82F75BBC458}" destId="{9A724BD1-6C50-4B5B-AC38-22B5D2060474}" srcOrd="20" destOrd="0" presId="urn:microsoft.com/office/officeart/2005/8/layout/default"/>
    <dgm:cxn modelId="{E7FD8929-2ADA-481F-9844-FF888A940327}" type="presParOf" srcId="{71AD5FA1-8D37-4F55-AD93-F82F75BBC458}" destId="{77B6A1CD-D49D-46DF-ACBD-D668B5EEA6EC}" srcOrd="21" destOrd="0" presId="urn:microsoft.com/office/officeart/2005/8/layout/default"/>
    <dgm:cxn modelId="{29B3EB22-734A-4F5F-87C7-036755CC2BBD}" type="presParOf" srcId="{71AD5FA1-8D37-4F55-AD93-F82F75BBC458}" destId="{3D014B74-A8C2-4BEE-9C90-7ADE42CCC9E9}" srcOrd="22" destOrd="0" presId="urn:microsoft.com/office/officeart/2005/8/layout/default"/>
  </dgm:cxnLst>
  <dgm:bg>
    <a:noFill/>
  </dgm:bg>
  <dgm:whole>
    <a:ln>
      <a:noFill/>
    </a:ln>
  </dgm:whole>
  <dgm:extLst>
    <a:ext uri="http://schemas.microsoft.com/office/drawing/2008/diagram">
      <dsp:dataModelExt xmlns:dsp="http://schemas.microsoft.com/office/drawing/2008/diagram" relId="rId1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10A3A6-3C22-4975-88C1-87D51456AFE5}">
      <dsp:nvSpPr>
        <dsp:cNvPr id="0" name=""/>
        <dsp:cNvSpPr/>
      </dsp:nvSpPr>
      <dsp:spPr>
        <a:xfrm>
          <a:off x="179785" y="798667"/>
          <a:ext cx="3657149" cy="2267996"/>
        </a:xfrm>
        <a:prstGeom prst="roundRect">
          <a:avLst/>
        </a:prstGeom>
        <a:solidFill>
          <a:srgbClr val="005EB8"/>
        </a:solidFill>
        <a:ln w="19050" cap="flat" cmpd="sng" algn="ctr">
          <a:no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b="1" kern="1200" dirty="0">
              <a:solidFill>
                <a:schemeClr val="bg1"/>
              </a:solidFill>
              <a:latin typeface="Arial" panose="020B0604020202020204" pitchFamily="34" charset="0"/>
              <a:cs typeface="Arial" panose="020B0604020202020204" pitchFamily="34" charset="0"/>
            </a:rPr>
            <a:t>Hand Grip Strength </a:t>
          </a:r>
        </a:p>
        <a:p>
          <a:pPr marL="0" lvl="0" indent="0" algn="ctr" defTabSz="1244600">
            <a:lnSpc>
              <a:spcPct val="90000"/>
            </a:lnSpc>
            <a:spcBef>
              <a:spcPct val="0"/>
            </a:spcBef>
            <a:spcAft>
              <a:spcPct val="35000"/>
            </a:spcAft>
            <a:buNone/>
          </a:pPr>
          <a:r>
            <a:rPr lang="en-US" sz="2800" b="1" kern="1200" dirty="0">
              <a:solidFill>
                <a:schemeClr val="bg1"/>
              </a:solidFill>
              <a:latin typeface="Arial" panose="020B0604020202020204" pitchFamily="34" charset="0"/>
              <a:cs typeface="Arial" panose="020B0604020202020204" pitchFamily="34" charset="0"/>
            </a:rPr>
            <a:t>(HGS)          </a:t>
          </a:r>
          <a:r>
            <a:rPr lang="en-US" sz="2800" b="1" u="none" kern="1200" dirty="0">
              <a:solidFill>
                <a:schemeClr val="bg1"/>
              </a:solidFill>
              <a:latin typeface="Arial" panose="020B0604020202020204" pitchFamily="34" charset="0"/>
              <a:cs typeface="Arial" panose="020B0604020202020204" pitchFamily="34" charset="0"/>
            </a:rPr>
            <a:t>Sarcopenia &lt;27kg (M) &lt;16Kg (F)  </a:t>
          </a:r>
          <a:endParaRPr lang="en-US" sz="2800" b="1" kern="1200" dirty="0">
            <a:solidFill>
              <a:schemeClr val="bg1"/>
            </a:solidFill>
            <a:latin typeface="Arial" panose="020B0604020202020204" pitchFamily="34" charset="0"/>
            <a:cs typeface="Arial" panose="020B0604020202020204" pitchFamily="34" charset="0"/>
          </a:endParaRPr>
        </a:p>
      </dsp:txBody>
      <dsp:txXfrm>
        <a:off x="290499" y="909381"/>
        <a:ext cx="3435721" cy="2046568"/>
      </dsp:txXfrm>
    </dsp:sp>
    <dsp:sp modelId="{7CDE6E88-F421-436D-8D53-170E9CEB0A0A}">
      <dsp:nvSpPr>
        <dsp:cNvPr id="0" name=""/>
        <dsp:cNvSpPr/>
      </dsp:nvSpPr>
      <dsp:spPr>
        <a:xfrm>
          <a:off x="4191935" y="727583"/>
          <a:ext cx="3657149" cy="2271265"/>
        </a:xfrm>
        <a:prstGeom prst="roundRect">
          <a:avLst/>
        </a:prstGeom>
        <a:solidFill>
          <a:srgbClr val="005EB8"/>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chemeClr val="bg1"/>
              </a:solidFill>
              <a:latin typeface="Arial" panose="020B0604020202020204" pitchFamily="34" charset="0"/>
              <a:cs typeface="Arial" panose="020B0604020202020204" pitchFamily="34" charset="0"/>
            </a:rPr>
            <a:t> </a:t>
          </a:r>
          <a:r>
            <a:rPr lang="en-US" sz="2800" b="1" kern="1200" dirty="0">
              <a:solidFill>
                <a:schemeClr val="bg1"/>
              </a:solidFill>
              <a:latin typeface="Arial" panose="020B0604020202020204" pitchFamily="34" charset="0"/>
              <a:cs typeface="Arial" panose="020B0604020202020204" pitchFamily="34" charset="0"/>
            </a:rPr>
            <a:t>5 x Sit to Stand </a:t>
          </a:r>
        </a:p>
        <a:p>
          <a:pPr marL="0" lvl="0" indent="0" algn="ctr" defTabSz="1244600">
            <a:lnSpc>
              <a:spcPct val="90000"/>
            </a:lnSpc>
            <a:spcBef>
              <a:spcPct val="0"/>
            </a:spcBef>
            <a:spcAft>
              <a:spcPct val="35000"/>
            </a:spcAft>
            <a:buNone/>
          </a:pPr>
          <a:r>
            <a:rPr lang="en-US" sz="2800" b="1" kern="1200" dirty="0">
              <a:solidFill>
                <a:schemeClr val="bg1"/>
              </a:solidFill>
              <a:latin typeface="Arial" panose="020B0604020202020204" pitchFamily="34" charset="0"/>
              <a:cs typeface="Arial" panose="020B0604020202020204" pitchFamily="34" charset="0"/>
            </a:rPr>
            <a:t>(5STS) </a:t>
          </a:r>
        </a:p>
        <a:p>
          <a:pPr marL="0" lvl="0" indent="0" algn="ctr" defTabSz="1244600">
            <a:lnSpc>
              <a:spcPct val="90000"/>
            </a:lnSpc>
            <a:spcBef>
              <a:spcPct val="0"/>
            </a:spcBef>
            <a:spcAft>
              <a:spcPct val="35000"/>
            </a:spcAft>
            <a:buNone/>
          </a:pPr>
          <a:r>
            <a:rPr lang="en-US" sz="2800" b="1" u="none" kern="1200" dirty="0">
              <a:solidFill>
                <a:schemeClr val="bg1"/>
              </a:solidFill>
              <a:latin typeface="Arial" panose="020B0604020202020204" pitchFamily="34" charset="0"/>
              <a:cs typeface="Arial" panose="020B0604020202020204" pitchFamily="34" charset="0"/>
            </a:rPr>
            <a:t>Sarcopenia </a:t>
          </a:r>
          <a:r>
            <a:rPr lang="en-US" sz="2800" b="1" kern="1200" dirty="0">
              <a:solidFill>
                <a:schemeClr val="bg1"/>
              </a:solidFill>
              <a:latin typeface="Arial" panose="020B0604020202020204" pitchFamily="34" charset="0"/>
              <a:cs typeface="Arial" panose="020B0604020202020204" pitchFamily="34" charset="0"/>
            </a:rPr>
            <a:t>&gt; 15 seconds </a:t>
          </a:r>
        </a:p>
      </dsp:txBody>
      <dsp:txXfrm>
        <a:off x="4302809" y="838457"/>
        <a:ext cx="3435401" cy="2049517"/>
      </dsp:txXfrm>
    </dsp:sp>
    <dsp:sp modelId="{8BF996BE-5D5B-4E75-AA9B-BAAC82648995}">
      <dsp:nvSpPr>
        <dsp:cNvPr id="0" name=""/>
        <dsp:cNvSpPr/>
      </dsp:nvSpPr>
      <dsp:spPr>
        <a:xfrm>
          <a:off x="8045729" y="759850"/>
          <a:ext cx="3657149" cy="2267996"/>
        </a:xfrm>
        <a:prstGeom prst="roundRect">
          <a:avLst/>
        </a:prstGeom>
        <a:solidFill>
          <a:srgbClr val="005EB8"/>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b="1" kern="1200" dirty="0">
              <a:solidFill>
                <a:schemeClr val="bg1"/>
              </a:solidFill>
              <a:latin typeface="Arial" panose="020B0604020202020204" pitchFamily="34" charset="0"/>
              <a:cs typeface="Arial" panose="020B0604020202020204" pitchFamily="34" charset="0"/>
            </a:rPr>
            <a:t>6 Minute Walk Test </a:t>
          </a:r>
        </a:p>
        <a:p>
          <a:pPr marL="0" lvl="0" indent="0" algn="ctr" defTabSz="1244600">
            <a:lnSpc>
              <a:spcPct val="90000"/>
            </a:lnSpc>
            <a:spcBef>
              <a:spcPct val="0"/>
            </a:spcBef>
            <a:spcAft>
              <a:spcPct val="35000"/>
            </a:spcAft>
            <a:buNone/>
          </a:pPr>
          <a:r>
            <a:rPr lang="en-US" sz="2800" b="1" kern="1200" dirty="0">
              <a:solidFill>
                <a:schemeClr val="bg1"/>
              </a:solidFill>
              <a:latin typeface="Arial" panose="020B0604020202020204" pitchFamily="34" charset="0"/>
              <a:cs typeface="Arial" panose="020B0604020202020204" pitchFamily="34" charset="0"/>
            </a:rPr>
            <a:t>(6MWT)                                                                                                                      Average 470m (F) 520m (M)  </a:t>
          </a:r>
        </a:p>
      </dsp:txBody>
      <dsp:txXfrm>
        <a:off x="8156443" y="870564"/>
        <a:ext cx="3435721" cy="20465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6B4A01-FA52-45F4-A9E0-C8F6799200A7}">
      <dsp:nvSpPr>
        <dsp:cNvPr id="0" name=""/>
        <dsp:cNvSpPr/>
      </dsp:nvSpPr>
      <dsp:spPr>
        <a:xfrm>
          <a:off x="1006312" y="5795"/>
          <a:ext cx="2670440" cy="1602264"/>
        </a:xfrm>
        <a:prstGeom prst="roundRect">
          <a:avLst/>
        </a:prstGeom>
        <a:solidFill>
          <a:srgbClr val="005EB8"/>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b="1" kern="1200" dirty="0">
              <a:solidFill>
                <a:schemeClr val="bg1"/>
              </a:solidFill>
              <a:latin typeface="Arial" panose="020B0604020202020204" pitchFamily="34" charset="0"/>
              <a:cs typeface="Arial" panose="020B0604020202020204" pitchFamily="34" charset="0"/>
            </a:rPr>
            <a:t>Outcome Measure</a:t>
          </a:r>
        </a:p>
      </dsp:txBody>
      <dsp:txXfrm>
        <a:off x="1084528" y="84011"/>
        <a:ext cx="2514008" cy="1445832"/>
      </dsp:txXfrm>
    </dsp:sp>
    <dsp:sp modelId="{0F34AE9E-91C0-46B5-8B0D-04239D8AD304}">
      <dsp:nvSpPr>
        <dsp:cNvPr id="0" name=""/>
        <dsp:cNvSpPr/>
      </dsp:nvSpPr>
      <dsp:spPr>
        <a:xfrm>
          <a:off x="3943798" y="5795"/>
          <a:ext cx="2670440" cy="1602264"/>
        </a:xfrm>
        <a:prstGeom prst="roundRect">
          <a:avLst/>
        </a:prstGeom>
        <a:solidFill>
          <a:srgbClr val="005EB8"/>
        </a:solid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b="1" kern="1200" dirty="0">
              <a:solidFill>
                <a:schemeClr val="bg1"/>
              </a:solidFill>
              <a:latin typeface="Arial" panose="020B0604020202020204" pitchFamily="34" charset="0"/>
              <a:cs typeface="Arial" panose="020B0604020202020204" pitchFamily="34" charset="0"/>
            </a:rPr>
            <a:t>Pre – Intervention </a:t>
          </a:r>
        </a:p>
      </dsp:txBody>
      <dsp:txXfrm>
        <a:off x="4022014" y="84011"/>
        <a:ext cx="2514008" cy="1445832"/>
      </dsp:txXfrm>
    </dsp:sp>
    <dsp:sp modelId="{AE8D31C1-B410-41E0-8229-1C6663F1AE20}">
      <dsp:nvSpPr>
        <dsp:cNvPr id="0" name=""/>
        <dsp:cNvSpPr/>
      </dsp:nvSpPr>
      <dsp:spPr>
        <a:xfrm>
          <a:off x="6881283" y="5795"/>
          <a:ext cx="2670440" cy="1602264"/>
        </a:xfrm>
        <a:prstGeom prst="roundRect">
          <a:avLst/>
        </a:prstGeom>
        <a:solidFill>
          <a:srgbClr val="005EB8"/>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b="1" kern="1200" dirty="0">
              <a:solidFill>
                <a:schemeClr val="bg1"/>
              </a:solidFill>
              <a:latin typeface="Arial" panose="020B0604020202020204" pitchFamily="34" charset="0"/>
              <a:cs typeface="Arial" panose="020B0604020202020204" pitchFamily="34" charset="0"/>
            </a:rPr>
            <a:t>6 Weeks Post – Intervention </a:t>
          </a:r>
        </a:p>
      </dsp:txBody>
      <dsp:txXfrm>
        <a:off x="6959499" y="84011"/>
        <a:ext cx="2514008" cy="1445832"/>
      </dsp:txXfrm>
    </dsp:sp>
    <dsp:sp modelId="{DA8D8648-BDBF-4080-B58B-982C25940368}">
      <dsp:nvSpPr>
        <dsp:cNvPr id="0" name=""/>
        <dsp:cNvSpPr/>
      </dsp:nvSpPr>
      <dsp:spPr>
        <a:xfrm>
          <a:off x="1006312" y="1875103"/>
          <a:ext cx="2670440" cy="1602264"/>
        </a:xfrm>
        <a:prstGeom prst="roundRect">
          <a:avLst/>
        </a:prstGeom>
        <a:noFill/>
        <a:ln w="19050" cap="flat" cmpd="sng" algn="ctr">
          <a:solidFill>
            <a:srgbClr val="005EB8"/>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b="1" u="sng" kern="1200" dirty="0">
              <a:solidFill>
                <a:schemeClr val="tx2">
                  <a:lumMod val="75000"/>
                  <a:lumOff val="25000"/>
                </a:schemeClr>
              </a:solidFill>
              <a:latin typeface="Arial" panose="020B0604020202020204" pitchFamily="34" charset="0"/>
              <a:cs typeface="Arial" panose="020B0604020202020204" pitchFamily="34" charset="0"/>
            </a:rPr>
            <a:t>HGS</a:t>
          </a:r>
        </a:p>
      </dsp:txBody>
      <dsp:txXfrm>
        <a:off x="1084528" y="1953319"/>
        <a:ext cx="2514008" cy="1445832"/>
      </dsp:txXfrm>
    </dsp:sp>
    <dsp:sp modelId="{296E943B-6600-4962-A75D-B1D41D912C07}">
      <dsp:nvSpPr>
        <dsp:cNvPr id="0" name=""/>
        <dsp:cNvSpPr/>
      </dsp:nvSpPr>
      <dsp:spPr>
        <a:xfrm>
          <a:off x="3943798" y="1875103"/>
          <a:ext cx="2670440" cy="1602264"/>
        </a:xfrm>
        <a:prstGeom prst="roundRect">
          <a:avLst/>
        </a:prstGeom>
        <a:noFill/>
        <a:ln w="19050" cap="flat" cmpd="sng" algn="ctr">
          <a:solidFill>
            <a:srgbClr val="005EB8"/>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b="1" kern="1200" dirty="0">
              <a:solidFill>
                <a:schemeClr val="tx2">
                  <a:lumMod val="75000"/>
                  <a:lumOff val="25000"/>
                </a:schemeClr>
              </a:solidFill>
              <a:latin typeface="Arial" panose="020B0604020202020204" pitchFamily="34" charset="0"/>
              <a:cs typeface="Arial" panose="020B0604020202020204" pitchFamily="34" charset="0"/>
            </a:rPr>
            <a:t>Right: 22.5 kg </a:t>
          </a:r>
        </a:p>
        <a:p>
          <a:pPr marL="0" lvl="0" indent="0" algn="ctr" defTabSz="1200150">
            <a:lnSpc>
              <a:spcPct val="90000"/>
            </a:lnSpc>
            <a:spcBef>
              <a:spcPct val="0"/>
            </a:spcBef>
            <a:spcAft>
              <a:spcPct val="35000"/>
            </a:spcAft>
            <a:buNone/>
          </a:pPr>
          <a:r>
            <a:rPr lang="en-US" sz="2700" b="1" kern="1200" dirty="0">
              <a:solidFill>
                <a:schemeClr val="tx2">
                  <a:lumMod val="75000"/>
                  <a:lumOff val="25000"/>
                </a:schemeClr>
              </a:solidFill>
              <a:latin typeface="Arial" panose="020B0604020202020204" pitchFamily="34" charset="0"/>
              <a:cs typeface="Arial" panose="020B0604020202020204" pitchFamily="34" charset="0"/>
            </a:rPr>
            <a:t>Left: 19.7 kg </a:t>
          </a:r>
        </a:p>
      </dsp:txBody>
      <dsp:txXfrm>
        <a:off x="4022014" y="1953319"/>
        <a:ext cx="2514008" cy="1445832"/>
      </dsp:txXfrm>
    </dsp:sp>
    <dsp:sp modelId="{5CD6DDA6-9153-4889-B2BF-75435A213924}">
      <dsp:nvSpPr>
        <dsp:cNvPr id="0" name=""/>
        <dsp:cNvSpPr/>
      </dsp:nvSpPr>
      <dsp:spPr>
        <a:xfrm>
          <a:off x="6881283" y="1875103"/>
          <a:ext cx="2670440" cy="1602264"/>
        </a:xfrm>
        <a:prstGeom prst="roundRect">
          <a:avLst/>
        </a:prstGeom>
        <a:noFill/>
        <a:ln w="19050" cap="flat" cmpd="sng" algn="ctr">
          <a:solidFill>
            <a:srgbClr val="005EB8"/>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b="1" kern="1200" dirty="0">
              <a:solidFill>
                <a:schemeClr val="tx2">
                  <a:lumMod val="75000"/>
                  <a:lumOff val="25000"/>
                </a:schemeClr>
              </a:solidFill>
              <a:latin typeface="Arial" panose="020B0604020202020204" pitchFamily="34" charset="0"/>
              <a:cs typeface="Arial" panose="020B0604020202020204" pitchFamily="34" charset="0"/>
            </a:rPr>
            <a:t>Right: 26.3 kg </a:t>
          </a:r>
        </a:p>
        <a:p>
          <a:pPr marL="0" lvl="0" indent="0" algn="ctr" defTabSz="1200150">
            <a:lnSpc>
              <a:spcPct val="90000"/>
            </a:lnSpc>
            <a:spcBef>
              <a:spcPct val="0"/>
            </a:spcBef>
            <a:spcAft>
              <a:spcPct val="35000"/>
            </a:spcAft>
            <a:buNone/>
          </a:pPr>
          <a:r>
            <a:rPr lang="en-US" sz="2700" b="1" kern="1200" dirty="0">
              <a:solidFill>
                <a:schemeClr val="tx2">
                  <a:lumMod val="75000"/>
                  <a:lumOff val="25000"/>
                </a:schemeClr>
              </a:solidFill>
              <a:latin typeface="Arial" panose="020B0604020202020204" pitchFamily="34" charset="0"/>
              <a:cs typeface="Arial" panose="020B0604020202020204" pitchFamily="34" charset="0"/>
            </a:rPr>
            <a:t>Left: 19.7 kg</a:t>
          </a:r>
        </a:p>
      </dsp:txBody>
      <dsp:txXfrm>
        <a:off x="6959499" y="1953319"/>
        <a:ext cx="2514008" cy="1445832"/>
      </dsp:txXfrm>
    </dsp:sp>
    <dsp:sp modelId="{63BB19B4-7EB2-4620-AB55-2EEA2CF02FC8}">
      <dsp:nvSpPr>
        <dsp:cNvPr id="0" name=""/>
        <dsp:cNvSpPr/>
      </dsp:nvSpPr>
      <dsp:spPr>
        <a:xfrm>
          <a:off x="1006312" y="3744412"/>
          <a:ext cx="2670440" cy="1602264"/>
        </a:xfrm>
        <a:prstGeom prst="roundRect">
          <a:avLst/>
        </a:prstGeom>
        <a:noFill/>
        <a:ln w="19050" cap="flat" cmpd="sng" algn="ctr">
          <a:solidFill>
            <a:srgbClr val="005EB8"/>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b="1" u="sng" kern="1200" dirty="0">
              <a:solidFill>
                <a:schemeClr val="tx2">
                  <a:lumMod val="75000"/>
                  <a:lumOff val="25000"/>
                </a:schemeClr>
              </a:solidFill>
              <a:latin typeface="Arial" panose="020B0604020202020204" pitchFamily="34" charset="0"/>
              <a:cs typeface="Arial" panose="020B0604020202020204" pitchFamily="34" charset="0"/>
            </a:rPr>
            <a:t>5STS</a:t>
          </a:r>
        </a:p>
      </dsp:txBody>
      <dsp:txXfrm>
        <a:off x="1084528" y="3822628"/>
        <a:ext cx="2514008" cy="1445832"/>
      </dsp:txXfrm>
    </dsp:sp>
    <dsp:sp modelId="{39F5C572-9F1B-4E0B-9A66-0A4DA1306055}">
      <dsp:nvSpPr>
        <dsp:cNvPr id="0" name=""/>
        <dsp:cNvSpPr/>
      </dsp:nvSpPr>
      <dsp:spPr>
        <a:xfrm>
          <a:off x="3943798" y="3744412"/>
          <a:ext cx="2670440" cy="1602264"/>
        </a:xfrm>
        <a:prstGeom prst="roundRect">
          <a:avLst/>
        </a:prstGeom>
        <a:noFill/>
        <a:ln w="19050" cap="flat" cmpd="sng" algn="ctr">
          <a:solidFill>
            <a:srgbClr val="005EB8"/>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b="1" kern="1200" dirty="0">
              <a:solidFill>
                <a:schemeClr val="tx2">
                  <a:lumMod val="75000"/>
                  <a:lumOff val="25000"/>
                </a:schemeClr>
              </a:solidFill>
              <a:latin typeface="Arial" panose="020B0604020202020204" pitchFamily="34" charset="0"/>
              <a:cs typeface="Arial" panose="020B0604020202020204" pitchFamily="34" charset="0"/>
            </a:rPr>
            <a:t>21.61 seconds </a:t>
          </a:r>
        </a:p>
      </dsp:txBody>
      <dsp:txXfrm>
        <a:off x="4022014" y="3822628"/>
        <a:ext cx="2514008" cy="1445832"/>
      </dsp:txXfrm>
    </dsp:sp>
    <dsp:sp modelId="{0A47A7E0-45D5-46CB-8577-4BE285F996FE}">
      <dsp:nvSpPr>
        <dsp:cNvPr id="0" name=""/>
        <dsp:cNvSpPr/>
      </dsp:nvSpPr>
      <dsp:spPr>
        <a:xfrm>
          <a:off x="6881283" y="3744412"/>
          <a:ext cx="2670440" cy="1602264"/>
        </a:xfrm>
        <a:prstGeom prst="roundRect">
          <a:avLst/>
        </a:prstGeom>
        <a:noFill/>
        <a:ln w="19050" cap="flat" cmpd="sng" algn="ctr">
          <a:solidFill>
            <a:srgbClr val="005EB8"/>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b="1" kern="1200" dirty="0">
              <a:solidFill>
                <a:schemeClr val="tx2">
                  <a:lumMod val="75000"/>
                  <a:lumOff val="25000"/>
                </a:schemeClr>
              </a:solidFill>
              <a:latin typeface="Arial" panose="020B0604020202020204" pitchFamily="34" charset="0"/>
              <a:cs typeface="Arial" panose="020B0604020202020204" pitchFamily="34" charset="0"/>
            </a:rPr>
            <a:t>14.02 seconds </a:t>
          </a:r>
        </a:p>
      </dsp:txBody>
      <dsp:txXfrm>
        <a:off x="6959499" y="3822628"/>
        <a:ext cx="2514008" cy="1445832"/>
      </dsp:txXfrm>
    </dsp:sp>
    <dsp:sp modelId="{CC730B5F-AE13-4E01-9840-41CAF1BE0C11}">
      <dsp:nvSpPr>
        <dsp:cNvPr id="0" name=""/>
        <dsp:cNvSpPr/>
      </dsp:nvSpPr>
      <dsp:spPr>
        <a:xfrm>
          <a:off x="1006312" y="5613721"/>
          <a:ext cx="2670440" cy="1602264"/>
        </a:xfrm>
        <a:prstGeom prst="roundRect">
          <a:avLst/>
        </a:prstGeom>
        <a:noFill/>
        <a:ln w="19050" cap="flat" cmpd="sng" algn="ctr">
          <a:solidFill>
            <a:srgbClr val="005EB8"/>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b="1" u="sng" kern="1200" dirty="0">
              <a:solidFill>
                <a:schemeClr val="tx2">
                  <a:lumMod val="75000"/>
                  <a:lumOff val="25000"/>
                </a:schemeClr>
              </a:solidFill>
              <a:latin typeface="Arial" panose="020B0604020202020204" pitchFamily="34" charset="0"/>
              <a:cs typeface="Arial" panose="020B0604020202020204" pitchFamily="34" charset="0"/>
            </a:rPr>
            <a:t>6MWT</a:t>
          </a:r>
        </a:p>
      </dsp:txBody>
      <dsp:txXfrm>
        <a:off x="1084528" y="5691937"/>
        <a:ext cx="2514008" cy="1445832"/>
      </dsp:txXfrm>
    </dsp:sp>
    <dsp:sp modelId="{9A724BD1-6C50-4B5B-AC38-22B5D2060474}">
      <dsp:nvSpPr>
        <dsp:cNvPr id="0" name=""/>
        <dsp:cNvSpPr/>
      </dsp:nvSpPr>
      <dsp:spPr>
        <a:xfrm>
          <a:off x="3943798" y="5613721"/>
          <a:ext cx="2670440" cy="1602264"/>
        </a:xfrm>
        <a:prstGeom prst="roundRect">
          <a:avLst/>
        </a:prstGeom>
        <a:noFill/>
        <a:ln w="19050" cap="flat" cmpd="sng" algn="ctr">
          <a:solidFill>
            <a:srgbClr val="005EB8"/>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b="1" kern="1200" dirty="0">
              <a:solidFill>
                <a:schemeClr val="tx2">
                  <a:lumMod val="75000"/>
                  <a:lumOff val="25000"/>
                </a:schemeClr>
              </a:solidFill>
              <a:latin typeface="Arial" panose="020B0604020202020204" pitchFamily="34" charset="0"/>
              <a:cs typeface="Arial" panose="020B0604020202020204" pitchFamily="34" charset="0"/>
            </a:rPr>
            <a:t>350 Metres</a:t>
          </a:r>
        </a:p>
      </dsp:txBody>
      <dsp:txXfrm>
        <a:off x="4022014" y="5691937"/>
        <a:ext cx="2514008" cy="1445832"/>
      </dsp:txXfrm>
    </dsp:sp>
    <dsp:sp modelId="{3D014B74-A8C2-4BEE-9C90-7ADE42CCC9E9}">
      <dsp:nvSpPr>
        <dsp:cNvPr id="0" name=""/>
        <dsp:cNvSpPr/>
      </dsp:nvSpPr>
      <dsp:spPr>
        <a:xfrm>
          <a:off x="6881283" y="5613721"/>
          <a:ext cx="2670440" cy="1602264"/>
        </a:xfrm>
        <a:prstGeom prst="roundRect">
          <a:avLst/>
        </a:prstGeom>
        <a:noFill/>
        <a:ln w="19050" cap="flat" cmpd="sng" algn="ctr">
          <a:solidFill>
            <a:srgbClr val="005EB8"/>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b="1" kern="1200" dirty="0">
              <a:solidFill>
                <a:schemeClr val="tx2">
                  <a:lumMod val="75000"/>
                  <a:lumOff val="25000"/>
                </a:schemeClr>
              </a:solidFill>
              <a:latin typeface="Arial" panose="020B0604020202020204" pitchFamily="34" charset="0"/>
              <a:cs typeface="Arial" panose="020B0604020202020204" pitchFamily="34" charset="0"/>
            </a:rPr>
            <a:t>450 Metres</a:t>
          </a:r>
        </a:p>
      </dsp:txBody>
      <dsp:txXfrm>
        <a:off x="6959499" y="5691937"/>
        <a:ext cx="2514008" cy="144583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4939" y="0"/>
            <a:ext cx="2949099" cy="498932"/>
          </a:xfrm>
          <a:prstGeom prst="rect">
            <a:avLst/>
          </a:prstGeom>
        </p:spPr>
        <p:txBody>
          <a:bodyPr vert="horz" lIns="91440" tIns="45720" rIns="91440" bIns="45720" rtlCol="0"/>
          <a:lstStyle>
            <a:lvl1pPr algn="r">
              <a:defRPr sz="1200"/>
            </a:lvl1pPr>
          </a:lstStyle>
          <a:p>
            <a:fld id="{C64F8619-85F7-B34B-9889-F836A487FAED}" type="datetimeFigureOut">
              <a:rPr lang="en-GB" smtClean="0"/>
              <a:t>15/10/2024</a:t>
            </a:fld>
            <a:endParaRPr lang="en-GB"/>
          </a:p>
        </p:txBody>
      </p:sp>
      <p:sp>
        <p:nvSpPr>
          <p:cNvPr id="4" name="Slide Image Placeholder 3"/>
          <p:cNvSpPr>
            <a:spLocks noGrp="1" noRot="1" noChangeAspect="1"/>
          </p:cNvSpPr>
          <p:nvPr>
            <p:ph type="sldImg" idx="2"/>
          </p:nvPr>
        </p:nvSpPr>
        <p:spPr>
          <a:xfrm>
            <a:off x="2216150" y="1243013"/>
            <a:ext cx="2373313" cy="33559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0562" y="4785598"/>
            <a:ext cx="5444490" cy="3915489"/>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9445170"/>
            <a:ext cx="2949099" cy="49893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4939" y="9445170"/>
            <a:ext cx="2949099" cy="498931"/>
          </a:xfrm>
          <a:prstGeom prst="rect">
            <a:avLst/>
          </a:prstGeom>
        </p:spPr>
        <p:txBody>
          <a:bodyPr vert="horz" lIns="91440" tIns="45720" rIns="91440" bIns="45720" rtlCol="0" anchor="b"/>
          <a:lstStyle>
            <a:lvl1pPr algn="r">
              <a:defRPr sz="1200"/>
            </a:lvl1pPr>
          </a:lstStyle>
          <a:p>
            <a:fld id="{24DC7F88-2828-2F4A-819B-E9A38CA94BB0}" type="slidenum">
              <a:rPr lang="en-GB" smtClean="0"/>
              <a:t>‹#›</a:t>
            </a:fld>
            <a:endParaRPr lang="en-GB"/>
          </a:p>
        </p:txBody>
      </p:sp>
    </p:spTree>
    <p:extLst>
      <p:ext uri="{BB962C8B-B14F-4D97-AF65-F5344CB8AC3E}">
        <p14:creationId xmlns:p14="http://schemas.microsoft.com/office/powerpoint/2010/main" val="27428955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4DC7F88-2828-2F4A-819B-E9A38CA94BB0}" type="slidenum">
              <a:rPr lang="en-GB" smtClean="0"/>
              <a:t>1</a:t>
            </a:fld>
            <a:endParaRPr lang="en-GB"/>
          </a:p>
        </p:txBody>
      </p:sp>
    </p:spTree>
    <p:extLst>
      <p:ext uri="{BB962C8B-B14F-4D97-AF65-F5344CB8AC3E}">
        <p14:creationId xmlns:p14="http://schemas.microsoft.com/office/powerpoint/2010/main" val="3688939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en-GB"/>
              <a:t>Click to edit Master title style</a:t>
            </a:r>
            <a:endParaRPr lang="en-US" dirty="0"/>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6"/>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90A7FCB2-9895-3C45-AF80-A5F525B47912}" type="datetimeFigureOut">
              <a:rPr lang="en-GB" smtClean="0"/>
              <a:t>15/10/2024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8C17AB-8DEF-684C-8172-4641591F20C4}" type="slidenum">
              <a:rPr lang="en-GB" smtClean="0"/>
              <a:t>‹#›</a:t>
            </a:fld>
            <a:endParaRPr lang="en-GB"/>
          </a:p>
        </p:txBody>
      </p:sp>
    </p:spTree>
    <p:extLst>
      <p:ext uri="{BB962C8B-B14F-4D97-AF65-F5344CB8AC3E}">
        <p14:creationId xmlns:p14="http://schemas.microsoft.com/office/powerpoint/2010/main" val="2075976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0A7FCB2-9895-3C45-AF80-A5F525B47912}" type="datetimeFigureOut">
              <a:rPr lang="en-GB" smtClean="0"/>
              <a:t>15/10/2024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8C17AB-8DEF-684C-8172-4641591F20C4}" type="slidenum">
              <a:rPr lang="en-GB" smtClean="0"/>
              <a:t>‹#›</a:t>
            </a:fld>
            <a:endParaRPr lang="en-GB"/>
          </a:p>
        </p:txBody>
      </p:sp>
    </p:spTree>
    <p:extLst>
      <p:ext uri="{BB962C8B-B14F-4D97-AF65-F5344CB8AC3E}">
        <p14:creationId xmlns:p14="http://schemas.microsoft.com/office/powerpoint/2010/main" val="901007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0A7FCB2-9895-3C45-AF80-A5F525B47912}" type="datetimeFigureOut">
              <a:rPr lang="en-GB" smtClean="0"/>
              <a:t>15/10/2024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8C17AB-8DEF-684C-8172-4641591F20C4}" type="slidenum">
              <a:rPr lang="en-GB" smtClean="0"/>
              <a:t>‹#›</a:t>
            </a:fld>
            <a:endParaRPr lang="en-GB"/>
          </a:p>
        </p:txBody>
      </p:sp>
    </p:spTree>
    <p:extLst>
      <p:ext uri="{BB962C8B-B14F-4D97-AF65-F5344CB8AC3E}">
        <p14:creationId xmlns:p14="http://schemas.microsoft.com/office/powerpoint/2010/main" val="1816279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0A7FCB2-9895-3C45-AF80-A5F525B47912}" type="datetimeFigureOut">
              <a:rPr lang="en-GB" smtClean="0"/>
              <a:t>15/10/2024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8C17AB-8DEF-684C-8172-4641591F20C4}" type="slidenum">
              <a:rPr lang="en-GB" smtClean="0"/>
              <a:t>‹#›</a:t>
            </a:fld>
            <a:endParaRPr lang="en-GB"/>
          </a:p>
        </p:txBody>
      </p:sp>
    </p:spTree>
    <p:extLst>
      <p:ext uri="{BB962C8B-B14F-4D97-AF65-F5344CB8AC3E}">
        <p14:creationId xmlns:p14="http://schemas.microsoft.com/office/powerpoint/2010/main" val="1424851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en-GB"/>
              <a:t>Click to edit Master title style</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tint val="82000"/>
                  </a:schemeClr>
                </a:solidFill>
              </a:defRPr>
            </a:lvl1pPr>
            <a:lvl2pPr marL="1513743" indent="0">
              <a:buNone/>
              <a:defRPr sz="6622">
                <a:solidFill>
                  <a:schemeClr val="tx1">
                    <a:tint val="82000"/>
                  </a:schemeClr>
                </a:solidFill>
              </a:defRPr>
            </a:lvl2pPr>
            <a:lvl3pPr marL="3027487" indent="0">
              <a:buNone/>
              <a:defRPr sz="5960">
                <a:solidFill>
                  <a:schemeClr val="tx1">
                    <a:tint val="82000"/>
                  </a:schemeClr>
                </a:solidFill>
              </a:defRPr>
            </a:lvl3pPr>
            <a:lvl4pPr marL="4541230" indent="0">
              <a:buNone/>
              <a:defRPr sz="5297">
                <a:solidFill>
                  <a:schemeClr val="tx1">
                    <a:tint val="82000"/>
                  </a:schemeClr>
                </a:solidFill>
              </a:defRPr>
            </a:lvl4pPr>
            <a:lvl5pPr marL="6054974" indent="0">
              <a:buNone/>
              <a:defRPr sz="5297">
                <a:solidFill>
                  <a:schemeClr val="tx1">
                    <a:tint val="82000"/>
                  </a:schemeClr>
                </a:solidFill>
              </a:defRPr>
            </a:lvl5pPr>
            <a:lvl6pPr marL="7568717" indent="0">
              <a:buNone/>
              <a:defRPr sz="5297">
                <a:solidFill>
                  <a:schemeClr val="tx1">
                    <a:tint val="82000"/>
                  </a:schemeClr>
                </a:solidFill>
              </a:defRPr>
            </a:lvl6pPr>
            <a:lvl7pPr marL="9082461" indent="0">
              <a:buNone/>
              <a:defRPr sz="5297">
                <a:solidFill>
                  <a:schemeClr val="tx1">
                    <a:tint val="82000"/>
                  </a:schemeClr>
                </a:solidFill>
              </a:defRPr>
            </a:lvl7pPr>
            <a:lvl8pPr marL="10596204" indent="0">
              <a:buNone/>
              <a:defRPr sz="5297">
                <a:solidFill>
                  <a:schemeClr val="tx1">
                    <a:tint val="82000"/>
                  </a:schemeClr>
                </a:solidFill>
              </a:defRPr>
            </a:lvl8pPr>
            <a:lvl9pPr marL="12109948" indent="0">
              <a:buNone/>
              <a:defRPr sz="5297">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0A7FCB2-9895-3C45-AF80-A5F525B47912}" type="datetimeFigureOut">
              <a:rPr lang="en-GB" smtClean="0"/>
              <a:t>15/10/2024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8C17AB-8DEF-684C-8172-4641591F20C4}" type="slidenum">
              <a:rPr lang="en-GB" smtClean="0"/>
              <a:t>‹#›</a:t>
            </a:fld>
            <a:endParaRPr lang="en-GB"/>
          </a:p>
        </p:txBody>
      </p:sp>
    </p:spTree>
    <p:extLst>
      <p:ext uri="{BB962C8B-B14F-4D97-AF65-F5344CB8AC3E}">
        <p14:creationId xmlns:p14="http://schemas.microsoft.com/office/powerpoint/2010/main" val="1829846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0A7FCB2-9895-3C45-AF80-A5F525B47912}" type="datetimeFigureOut">
              <a:rPr lang="en-GB" smtClean="0"/>
              <a:t>15/10/2024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8C17AB-8DEF-684C-8172-4641591F20C4}" type="slidenum">
              <a:rPr lang="en-GB" smtClean="0"/>
              <a:t>‹#›</a:t>
            </a:fld>
            <a:endParaRPr lang="en-GB"/>
          </a:p>
        </p:txBody>
      </p:sp>
    </p:spTree>
    <p:extLst>
      <p:ext uri="{BB962C8B-B14F-4D97-AF65-F5344CB8AC3E}">
        <p14:creationId xmlns:p14="http://schemas.microsoft.com/office/powerpoint/2010/main" val="658053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en-GB"/>
              <a:t>Click to edit Master title style</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GB"/>
              <a:t>Click to edit Master text styles</a:t>
            </a:r>
          </a:p>
        </p:txBody>
      </p:sp>
      <p:sp>
        <p:nvSpPr>
          <p:cNvPr id="4" name="Content Placeholder 3"/>
          <p:cNvSpPr>
            <a:spLocks noGrp="1"/>
          </p:cNvSpPr>
          <p:nvPr>
            <p:ph sz="half" idx="2"/>
          </p:nvPr>
        </p:nvSpPr>
        <p:spPr>
          <a:xfrm>
            <a:off x="2085368" y="15635264"/>
            <a:ext cx="12807832" cy="2299711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GB"/>
              <a:t>Click to edit Master text styles</a:t>
            </a:r>
          </a:p>
        </p:txBody>
      </p:sp>
      <p:sp>
        <p:nvSpPr>
          <p:cNvPr id="6" name="Content Placeholder 5"/>
          <p:cNvSpPr>
            <a:spLocks noGrp="1"/>
          </p:cNvSpPr>
          <p:nvPr>
            <p:ph sz="quarter" idx="4"/>
          </p:nvPr>
        </p:nvSpPr>
        <p:spPr>
          <a:xfrm>
            <a:off x="15326828" y="15635264"/>
            <a:ext cx="12870909" cy="2299711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0A7FCB2-9895-3C45-AF80-A5F525B47912}" type="datetimeFigureOut">
              <a:rPr lang="en-GB" smtClean="0"/>
              <a:t>15/10/2024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F8C17AB-8DEF-684C-8172-4641591F20C4}" type="slidenum">
              <a:rPr lang="en-GB" smtClean="0"/>
              <a:t>‹#›</a:t>
            </a:fld>
            <a:endParaRPr lang="en-GB"/>
          </a:p>
        </p:txBody>
      </p:sp>
    </p:spTree>
    <p:extLst>
      <p:ext uri="{BB962C8B-B14F-4D97-AF65-F5344CB8AC3E}">
        <p14:creationId xmlns:p14="http://schemas.microsoft.com/office/powerpoint/2010/main" val="2987260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0A7FCB2-9895-3C45-AF80-A5F525B47912}" type="datetimeFigureOut">
              <a:rPr lang="en-GB" smtClean="0"/>
              <a:t>15/10/2024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F8C17AB-8DEF-684C-8172-4641591F20C4}" type="slidenum">
              <a:rPr lang="en-GB" smtClean="0"/>
              <a:t>‹#›</a:t>
            </a:fld>
            <a:endParaRPr lang="en-GB"/>
          </a:p>
        </p:txBody>
      </p:sp>
    </p:spTree>
    <p:extLst>
      <p:ext uri="{BB962C8B-B14F-4D97-AF65-F5344CB8AC3E}">
        <p14:creationId xmlns:p14="http://schemas.microsoft.com/office/powerpoint/2010/main" val="761472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A7FCB2-9895-3C45-AF80-A5F525B47912}" type="datetimeFigureOut">
              <a:rPr lang="en-GB" smtClean="0"/>
              <a:t>15/10/2024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F8C17AB-8DEF-684C-8172-4641591F20C4}" type="slidenum">
              <a:rPr lang="en-GB" smtClean="0"/>
              <a:t>‹#›</a:t>
            </a:fld>
            <a:endParaRPr lang="en-GB"/>
          </a:p>
        </p:txBody>
      </p:sp>
    </p:spTree>
    <p:extLst>
      <p:ext uri="{BB962C8B-B14F-4D97-AF65-F5344CB8AC3E}">
        <p14:creationId xmlns:p14="http://schemas.microsoft.com/office/powerpoint/2010/main" val="6357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GB"/>
              <a:t>Click to edit Master title style</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GB"/>
              <a:t>Click to edit Master text styles</a:t>
            </a:r>
          </a:p>
        </p:txBody>
      </p:sp>
      <p:sp>
        <p:nvSpPr>
          <p:cNvPr id="5" name="Date Placeholder 4"/>
          <p:cNvSpPr>
            <a:spLocks noGrp="1"/>
          </p:cNvSpPr>
          <p:nvPr>
            <p:ph type="dt" sz="half" idx="10"/>
          </p:nvPr>
        </p:nvSpPr>
        <p:spPr/>
        <p:txBody>
          <a:bodyPr/>
          <a:lstStyle/>
          <a:p>
            <a:fld id="{90A7FCB2-9895-3C45-AF80-A5F525B47912}" type="datetimeFigureOut">
              <a:rPr lang="en-GB" smtClean="0"/>
              <a:t>15/10/2024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8C17AB-8DEF-684C-8172-4641591F20C4}" type="slidenum">
              <a:rPr lang="en-GB" smtClean="0"/>
              <a:t>‹#›</a:t>
            </a:fld>
            <a:endParaRPr lang="en-GB"/>
          </a:p>
        </p:txBody>
      </p:sp>
    </p:spTree>
    <p:extLst>
      <p:ext uri="{BB962C8B-B14F-4D97-AF65-F5344CB8AC3E}">
        <p14:creationId xmlns:p14="http://schemas.microsoft.com/office/powerpoint/2010/main" val="856816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GB"/>
              <a:t>Click to edit Master title style</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en-GB"/>
              <a:t>Click icon to add picture</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GB"/>
              <a:t>Click to edit Master text styles</a:t>
            </a:r>
          </a:p>
        </p:txBody>
      </p:sp>
      <p:sp>
        <p:nvSpPr>
          <p:cNvPr id="5" name="Date Placeholder 4"/>
          <p:cNvSpPr>
            <a:spLocks noGrp="1"/>
          </p:cNvSpPr>
          <p:nvPr>
            <p:ph type="dt" sz="half" idx="10"/>
          </p:nvPr>
        </p:nvSpPr>
        <p:spPr/>
        <p:txBody>
          <a:bodyPr/>
          <a:lstStyle/>
          <a:p>
            <a:fld id="{90A7FCB2-9895-3C45-AF80-A5F525B47912}" type="datetimeFigureOut">
              <a:rPr lang="en-GB" smtClean="0"/>
              <a:t>15/10/2024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8C17AB-8DEF-684C-8172-4641591F20C4}" type="slidenum">
              <a:rPr lang="en-GB" smtClean="0"/>
              <a:t>‹#›</a:t>
            </a:fld>
            <a:endParaRPr lang="en-GB"/>
          </a:p>
        </p:txBody>
      </p:sp>
    </p:spTree>
    <p:extLst>
      <p:ext uri="{BB962C8B-B14F-4D97-AF65-F5344CB8AC3E}">
        <p14:creationId xmlns:p14="http://schemas.microsoft.com/office/powerpoint/2010/main" val="3224836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82000"/>
                  </a:schemeClr>
                </a:solidFill>
              </a:defRPr>
            </a:lvl1pPr>
          </a:lstStyle>
          <a:p>
            <a:fld id="{90A7FCB2-9895-3C45-AF80-A5F525B47912}" type="datetimeFigureOut">
              <a:rPr lang="en-GB" smtClean="0"/>
              <a:t>15/10/2024</a:t>
            </a:fld>
            <a:endParaRPr lang="en-GB"/>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82000"/>
                  </a:schemeClr>
                </a:solidFill>
              </a:defRPr>
            </a:lvl1pPr>
          </a:lstStyle>
          <a:p>
            <a:fld id="{8F8C17AB-8DEF-684C-8172-4641591F20C4}" type="slidenum">
              <a:rPr lang="en-GB" smtClean="0"/>
              <a:t>‹#›</a:t>
            </a:fld>
            <a:endParaRPr lang="en-GB"/>
          </a:p>
        </p:txBody>
      </p:sp>
    </p:spTree>
    <p:extLst>
      <p:ext uri="{BB962C8B-B14F-4D97-AF65-F5344CB8AC3E}">
        <p14:creationId xmlns:p14="http://schemas.microsoft.com/office/powerpoint/2010/main" val="133279993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3027487" rtl="0" eaLnBrk="1" latinLnBrk="0"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QuickStyle" Target="../diagrams/quickStyle1.xml"/><Relationship Id="rId13" Type="http://schemas.openxmlformats.org/officeDocument/2006/relationships/diagramQuickStyle" Target="../diagrams/quickStyle2.xml"/><Relationship Id="rId3" Type="http://schemas.openxmlformats.org/officeDocument/2006/relationships/image" Target="../media/image1.jpeg"/><Relationship Id="rId7" Type="http://schemas.openxmlformats.org/officeDocument/2006/relationships/diagramLayout" Target="../diagrams/layout1.xml"/><Relationship Id="rId12" Type="http://schemas.openxmlformats.org/officeDocument/2006/relationships/diagramLayout" Target="../diagrams/layout2.xml"/><Relationship Id="rId17" Type="http://schemas.openxmlformats.org/officeDocument/2006/relationships/image" Target="../media/image5.jpeg"/><Relationship Id="rId2" Type="http://schemas.openxmlformats.org/officeDocument/2006/relationships/notesSlide" Target="../notesSlides/notesSlide1.xml"/><Relationship Id="rId16"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diagramData" Target="../diagrams/data1.xml"/><Relationship Id="rId11" Type="http://schemas.openxmlformats.org/officeDocument/2006/relationships/diagramData" Target="../diagrams/data2.xml"/><Relationship Id="rId5" Type="http://schemas.openxmlformats.org/officeDocument/2006/relationships/image" Target="../media/image3.png"/><Relationship Id="rId15" Type="http://schemas.microsoft.com/office/2007/relationships/diagramDrawing" Target="../diagrams/drawing2.xml"/><Relationship Id="rId10" Type="http://schemas.microsoft.com/office/2007/relationships/diagramDrawing" Target="../diagrams/drawing1.xml"/><Relationship Id="rId4" Type="http://schemas.openxmlformats.org/officeDocument/2006/relationships/image" Target="../media/image2.jpeg"/><Relationship Id="rId9" Type="http://schemas.openxmlformats.org/officeDocument/2006/relationships/diagramColors" Target="../diagrams/colors1.xml"/><Relationship Id="rId14" Type="http://schemas.openxmlformats.org/officeDocument/2006/relationships/diagramColors" Target="../diagrams/colors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 name="Picture 14" descr="Physio Gym: Over 325 Royalty-Free Licensable Stock Vectors &amp; Vector Art |  Shutterstock">
            <a:extLst>
              <a:ext uri="{FF2B5EF4-FFF2-40B4-BE49-F238E27FC236}">
                <a16:creationId xmlns:a16="http://schemas.microsoft.com/office/drawing/2014/main" id="{A9FE0BB6-9886-2FCD-3F45-03B6F94DAD6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88677" t="52664" r="-101" b="6245"/>
          <a:stretch/>
        </p:blipFill>
        <p:spPr bwMode="auto">
          <a:xfrm>
            <a:off x="9774894" y="29675105"/>
            <a:ext cx="2196973" cy="3277619"/>
          </a:xfrm>
          <a:prstGeom prst="rect">
            <a:avLst/>
          </a:prstGeom>
          <a:noFill/>
          <a:extLst>
            <a:ext uri="{909E8E84-426E-40DD-AFC4-6F175D3DCCD1}">
              <a14:hiddenFill xmlns:a14="http://schemas.microsoft.com/office/drawing/2010/main">
                <a:solidFill>
                  <a:srgbClr val="FFFFFF"/>
                </a:solidFill>
              </a14:hiddenFill>
            </a:ext>
          </a:extLst>
        </p:spPr>
      </p:pic>
      <p:pic>
        <p:nvPicPr>
          <p:cNvPr id="43" name="Picture 12" descr="Physio Gym: Over 325 Royalty-Free Licensable Stock Vectors &amp; Vector Art |  Shutterstock">
            <a:extLst>
              <a:ext uri="{FF2B5EF4-FFF2-40B4-BE49-F238E27FC236}">
                <a16:creationId xmlns:a16="http://schemas.microsoft.com/office/drawing/2014/main" id="{0E2040E8-3538-EBA2-C8D7-C964187DF01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095" b="47518"/>
          <a:stretch/>
        </p:blipFill>
        <p:spPr bwMode="auto">
          <a:xfrm>
            <a:off x="7577920" y="29805890"/>
            <a:ext cx="2196974" cy="2829130"/>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8" descr="50+ Patient Running On Treadmill Stock Illustrations, Royalty-Free Vector  Graphics &amp; Clip Art - iStock">
            <a:extLst>
              <a:ext uri="{FF2B5EF4-FFF2-40B4-BE49-F238E27FC236}">
                <a16:creationId xmlns:a16="http://schemas.microsoft.com/office/drawing/2014/main" id="{0ABC49C8-AEA0-1A6D-6FCC-FE9BF5A89D0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89432" y="18275126"/>
            <a:ext cx="4362597" cy="2822858"/>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a:extLst>
              <a:ext uri="{FF2B5EF4-FFF2-40B4-BE49-F238E27FC236}">
                <a16:creationId xmlns:a16="http://schemas.microsoft.com/office/drawing/2014/main" id="{E99697AF-71FF-E820-5952-D10BCE2D6DAB}"/>
              </a:ext>
            </a:extLst>
          </p:cNvPr>
          <p:cNvPicPr>
            <a:picLocks noChangeAspect="1"/>
          </p:cNvPicPr>
          <p:nvPr/>
        </p:nvPicPr>
        <p:blipFill>
          <a:blip r:embed="rId5"/>
          <a:stretch>
            <a:fillRect/>
          </a:stretch>
        </p:blipFill>
        <p:spPr>
          <a:xfrm>
            <a:off x="0" y="40771751"/>
            <a:ext cx="30275214" cy="2142755"/>
          </a:xfrm>
          <a:prstGeom prst="rect">
            <a:avLst/>
          </a:prstGeom>
        </p:spPr>
      </p:pic>
      <p:graphicFrame>
        <p:nvGraphicFramePr>
          <p:cNvPr id="4" name="Table 3">
            <a:extLst>
              <a:ext uri="{FF2B5EF4-FFF2-40B4-BE49-F238E27FC236}">
                <a16:creationId xmlns:a16="http://schemas.microsoft.com/office/drawing/2014/main" id="{077E1CC6-6454-3216-3B31-D00BC86C6C71}"/>
              </a:ext>
            </a:extLst>
          </p:cNvPr>
          <p:cNvGraphicFramePr>
            <a:graphicFrameLocks noGrp="1"/>
          </p:cNvGraphicFramePr>
          <p:nvPr>
            <p:extLst>
              <p:ext uri="{D42A27DB-BD31-4B8C-83A1-F6EECF244321}">
                <p14:modId xmlns:p14="http://schemas.microsoft.com/office/powerpoint/2010/main" val="3185453282"/>
              </p:ext>
            </p:extLst>
          </p:nvPr>
        </p:nvGraphicFramePr>
        <p:xfrm>
          <a:off x="560637" y="2560087"/>
          <a:ext cx="29149797" cy="3005328"/>
        </p:xfrm>
        <a:graphic>
          <a:graphicData uri="http://schemas.openxmlformats.org/drawingml/2006/table">
            <a:tbl>
              <a:tblPr firstRow="1" bandRow="1">
                <a:tableStyleId>{2D5ABB26-0587-4C30-8999-92F81FD0307C}</a:tableStyleId>
              </a:tblPr>
              <a:tblGrid>
                <a:gridCol w="29149797">
                  <a:extLst>
                    <a:ext uri="{9D8B030D-6E8A-4147-A177-3AD203B41FA5}">
                      <a16:colId xmlns:a16="http://schemas.microsoft.com/office/drawing/2014/main" val="2564892030"/>
                    </a:ext>
                  </a:extLst>
                </a:gridCol>
              </a:tblGrid>
              <a:tr h="2309624">
                <a:tc>
                  <a:txBody>
                    <a:bodyPr/>
                    <a:lstStyle/>
                    <a:p>
                      <a:pPr algn="ctr"/>
                      <a:r>
                        <a:rPr lang="en-GB" sz="5960" b="1" u="sng" kern="1200" dirty="0">
                          <a:solidFill>
                            <a:srgbClr val="215F9A"/>
                          </a:solidFill>
                          <a:effectLst/>
                          <a:latin typeface="Arial" panose="020B0604020202020204" pitchFamily="34" charset="0"/>
                          <a:ea typeface="+mn-ea"/>
                          <a:cs typeface="Arial" panose="020B0604020202020204" pitchFamily="34" charset="0"/>
                        </a:rPr>
                        <a:t>Providing increased physiotherapy input within </a:t>
                      </a:r>
                      <a:r>
                        <a:rPr lang="en-GB" sz="5960" b="1" u="sng" kern="1200" baseline="0" dirty="0">
                          <a:solidFill>
                            <a:srgbClr val="215F9A"/>
                          </a:solidFill>
                          <a:effectLst/>
                          <a:latin typeface="Arial" panose="020B0604020202020204" pitchFamily="34" charset="0"/>
                          <a:ea typeface="+mn-ea"/>
                          <a:cs typeface="Arial" panose="020B0604020202020204" pitchFamily="34" charset="0"/>
                        </a:rPr>
                        <a:t>intestinal failure</a:t>
                      </a:r>
                      <a:r>
                        <a:rPr lang="en-GB" sz="5960" b="1" u="sng" kern="1200" dirty="0">
                          <a:solidFill>
                            <a:srgbClr val="215F9A"/>
                          </a:solidFill>
                          <a:effectLst/>
                          <a:latin typeface="Arial" panose="020B0604020202020204" pitchFamily="34" charset="0"/>
                          <a:ea typeface="+mn-ea"/>
                          <a:cs typeface="Arial" panose="020B0604020202020204" pitchFamily="34" charset="0"/>
                        </a:rPr>
                        <a:t>: </a:t>
                      </a:r>
                    </a:p>
                    <a:p>
                      <a:pPr algn="ctr"/>
                      <a:r>
                        <a:rPr lang="en-GB" b="1" u="sng" dirty="0">
                          <a:solidFill>
                            <a:srgbClr val="215F9A"/>
                          </a:solidFill>
                          <a:latin typeface="Arial" panose="020B0604020202020204" pitchFamily="34" charset="0"/>
                          <a:cs typeface="Arial" panose="020B0604020202020204" pitchFamily="34" charset="0"/>
                        </a:rPr>
                        <a:t>A case</a:t>
                      </a:r>
                      <a:r>
                        <a:rPr lang="en-GB" b="1" u="sng" baseline="0" dirty="0">
                          <a:solidFill>
                            <a:srgbClr val="215F9A"/>
                          </a:solidFill>
                          <a:latin typeface="Arial" panose="020B0604020202020204" pitchFamily="34" charset="0"/>
                          <a:cs typeface="Arial" panose="020B0604020202020204" pitchFamily="34" charset="0"/>
                        </a:rPr>
                        <a:t> study</a:t>
                      </a:r>
                      <a:endParaRPr lang="en-GB" b="1" u="sng" dirty="0">
                        <a:solidFill>
                          <a:srgbClr val="215F9A"/>
                        </a:solidFill>
                        <a:latin typeface="Arial" panose="020B0604020202020204" pitchFamily="34" charset="0"/>
                        <a:cs typeface="Arial" panose="020B0604020202020204" pitchFamily="34" charset="0"/>
                      </a:endParaRPr>
                    </a:p>
                    <a:p>
                      <a:pPr algn="ctr"/>
                      <a:r>
                        <a:rPr lang="en-GB" sz="3600" b="1" dirty="0">
                          <a:solidFill>
                            <a:srgbClr val="215F9A"/>
                          </a:solidFill>
                          <a:latin typeface="Arial" panose="020B0604020202020204" pitchFamily="34" charset="0"/>
                          <a:cs typeface="Arial" panose="020B0604020202020204" pitchFamily="34" charset="0"/>
                        </a:rPr>
                        <a:t>                                                                                                                                                                  Imogen Welsh – FRH Surgery Rotation</a:t>
                      </a:r>
                    </a:p>
                    <a:p>
                      <a:pPr algn="ctr"/>
                      <a:r>
                        <a:rPr lang="en-GB" sz="3600" b="1" dirty="0">
                          <a:solidFill>
                            <a:srgbClr val="215F9A"/>
                          </a:solidFill>
                          <a:latin typeface="Arial" panose="020B0604020202020204" pitchFamily="34" charset="0"/>
                          <a:cs typeface="Arial" panose="020B0604020202020204" pitchFamily="34" charset="0"/>
                        </a:rPr>
                        <a:t>                                                                                                                                                    Supervisor</a:t>
                      </a:r>
                      <a:r>
                        <a:rPr lang="en-GB" sz="3600" b="1" baseline="0" dirty="0">
                          <a:solidFill>
                            <a:srgbClr val="215F9A"/>
                          </a:solidFill>
                          <a:latin typeface="Arial" panose="020B0604020202020204" pitchFamily="34" charset="0"/>
                          <a:cs typeface="Arial" panose="020B0604020202020204" pitchFamily="34" charset="0"/>
                        </a:rPr>
                        <a:t>: </a:t>
                      </a:r>
                      <a:r>
                        <a:rPr lang="en-GB" sz="3600" b="1" dirty="0">
                          <a:solidFill>
                            <a:srgbClr val="215F9A"/>
                          </a:solidFill>
                          <a:latin typeface="Arial" panose="020B0604020202020204" pitchFamily="34" charset="0"/>
                          <a:cs typeface="Arial" panose="020B0604020202020204" pitchFamily="34" charset="0"/>
                        </a:rPr>
                        <a:t>Hannah Wilkinson</a:t>
                      </a:r>
                    </a:p>
                  </a:txBody>
                  <a:tcP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52188602"/>
                  </a:ext>
                </a:extLst>
              </a:tr>
            </a:tbl>
          </a:graphicData>
        </a:graphic>
      </p:graphicFrame>
      <p:sp>
        <p:nvSpPr>
          <p:cNvPr id="5" name="TextBox 4">
            <a:extLst>
              <a:ext uri="{FF2B5EF4-FFF2-40B4-BE49-F238E27FC236}">
                <a16:creationId xmlns:a16="http://schemas.microsoft.com/office/drawing/2014/main" id="{468293F7-8584-F265-C199-E8444606D236}"/>
              </a:ext>
            </a:extLst>
          </p:cNvPr>
          <p:cNvSpPr txBox="1"/>
          <p:nvPr/>
        </p:nvSpPr>
        <p:spPr>
          <a:xfrm>
            <a:off x="1547446" y="9425354"/>
            <a:ext cx="7948246" cy="1200329"/>
          </a:xfrm>
          <a:prstGeom prst="rect">
            <a:avLst/>
          </a:prstGeom>
          <a:noFill/>
        </p:spPr>
        <p:txBody>
          <a:bodyPr wrap="square" rtlCol="0">
            <a:spAutoFit/>
          </a:bodyPr>
          <a:lstStyle/>
          <a:p>
            <a:endParaRPr lang="en-GB" dirty="0">
              <a:solidFill>
                <a:schemeClr val="tx2">
                  <a:lumMod val="75000"/>
                  <a:lumOff val="25000"/>
                </a:schemeClr>
              </a:solidFill>
            </a:endParaRPr>
          </a:p>
          <a:p>
            <a:endParaRPr lang="en-GB" dirty="0">
              <a:solidFill>
                <a:schemeClr val="tx2">
                  <a:lumMod val="75000"/>
                  <a:lumOff val="25000"/>
                </a:schemeClr>
              </a:solidFill>
            </a:endParaRPr>
          </a:p>
          <a:p>
            <a:endParaRPr lang="en-GB" dirty="0">
              <a:solidFill>
                <a:schemeClr val="tx2">
                  <a:lumMod val="75000"/>
                  <a:lumOff val="25000"/>
                </a:schemeClr>
              </a:solidFill>
            </a:endParaRPr>
          </a:p>
          <a:p>
            <a:endParaRPr lang="en-GB" dirty="0">
              <a:solidFill>
                <a:schemeClr val="tx2">
                  <a:lumMod val="75000"/>
                  <a:lumOff val="25000"/>
                </a:schemeClr>
              </a:solidFill>
            </a:endParaRPr>
          </a:p>
        </p:txBody>
      </p:sp>
      <p:sp>
        <p:nvSpPr>
          <p:cNvPr id="6" name="TextBox 5">
            <a:extLst>
              <a:ext uri="{FF2B5EF4-FFF2-40B4-BE49-F238E27FC236}">
                <a16:creationId xmlns:a16="http://schemas.microsoft.com/office/drawing/2014/main" id="{FCA2DD68-545E-3C37-54B2-6A95543019CB}"/>
              </a:ext>
            </a:extLst>
          </p:cNvPr>
          <p:cNvSpPr txBox="1"/>
          <p:nvPr/>
        </p:nvSpPr>
        <p:spPr>
          <a:xfrm>
            <a:off x="439532" y="6118809"/>
            <a:ext cx="13152989" cy="13080504"/>
          </a:xfrm>
          <a:prstGeom prst="rect">
            <a:avLst/>
          </a:prstGeom>
          <a:noFill/>
          <a:ln>
            <a:noFill/>
          </a:ln>
        </p:spPr>
        <p:txBody>
          <a:bodyPr wrap="square" lIns="91440" tIns="45720" rIns="91440" bIns="45720" rtlCol="0" anchor="t">
            <a:spAutoFit/>
          </a:bodyPr>
          <a:lstStyle/>
          <a:p>
            <a:pPr algn="just"/>
            <a:r>
              <a:rPr lang="en-GB" sz="3600" b="1" u="sng" dirty="0">
                <a:solidFill>
                  <a:schemeClr val="tx2">
                    <a:lumMod val="75000"/>
                    <a:lumOff val="25000"/>
                  </a:schemeClr>
                </a:solidFill>
                <a:latin typeface="Arial" panose="020B0604020202020204" pitchFamily="34" charset="0"/>
                <a:cs typeface="Arial" panose="020B0604020202020204" pitchFamily="34" charset="0"/>
              </a:rPr>
              <a:t>Background</a:t>
            </a:r>
          </a:p>
          <a:p>
            <a:endParaRPr lang="en-GB" sz="2400" dirty="0">
              <a:solidFill>
                <a:schemeClr val="tx2">
                  <a:lumMod val="75000"/>
                  <a:lumOff val="25000"/>
                </a:schemeClr>
              </a:solidFill>
            </a:endParaRPr>
          </a:p>
          <a:p>
            <a:pPr algn="just"/>
            <a:r>
              <a:rPr lang="en-GB" sz="2800" kern="100" dirty="0">
                <a:solidFill>
                  <a:schemeClr val="tx2">
                    <a:lumMod val="75000"/>
                    <a:lumOff val="25000"/>
                  </a:schemeClr>
                </a:solidFill>
                <a:effectLst/>
                <a:latin typeface="Arial" panose="020B0604020202020204" pitchFamily="34" charset="0"/>
                <a:ea typeface="Aptos" panose="020B0004020202020204" pitchFamily="34" charset="0"/>
                <a:cs typeface="Arial" panose="020B0604020202020204" pitchFamily="34" charset="0"/>
              </a:rPr>
              <a:t>Patients with Intestinal Failure (IF) struggle to absorb sufficient macronutrients, micronutrients or water which can lead to symptoms such as weight loss, fatigue, poor appetite and weakness. This patient population is at a higher risk of developing sarcopenia, a natural age-related loss of muscle mass, strength and function. This is associated with increased likelihood of adverse outcome such as falls, physical disabilities and mortality. </a:t>
            </a:r>
          </a:p>
          <a:p>
            <a:pPr algn="just"/>
            <a:endParaRPr lang="en-GB" sz="2800" kern="100" dirty="0">
              <a:solidFill>
                <a:schemeClr val="tx2">
                  <a:lumMod val="75000"/>
                  <a:lumOff val="25000"/>
                </a:schemeClr>
              </a:solidFill>
              <a:effectLst/>
              <a:latin typeface="Arial" panose="020B0604020202020204" pitchFamily="34" charset="0"/>
              <a:ea typeface="Aptos" panose="020B0004020202020204" pitchFamily="34" charset="0"/>
              <a:cs typeface="Arial" panose="020B0604020202020204" pitchFamily="34" charset="0"/>
            </a:endParaRPr>
          </a:p>
          <a:p>
            <a:pPr algn="just"/>
            <a:r>
              <a:rPr lang="en-GB" sz="2800" kern="100" dirty="0">
                <a:solidFill>
                  <a:schemeClr val="tx2">
                    <a:lumMod val="75000"/>
                    <a:lumOff val="25000"/>
                  </a:schemeClr>
                </a:solidFill>
                <a:effectLst/>
                <a:latin typeface="Arial"/>
                <a:ea typeface="Aptos" panose="020B0004020202020204" pitchFamily="34" charset="0"/>
                <a:cs typeface="Arial"/>
              </a:rPr>
              <a:t>There has been an </a:t>
            </a:r>
            <a:r>
              <a:rPr lang="en-GB" sz="2800" kern="100" dirty="0">
                <a:solidFill>
                  <a:srgbClr val="215F9A"/>
                </a:solidFill>
                <a:effectLst/>
                <a:latin typeface="Arial" panose="020B0604020202020204" pitchFamily="34" charset="0"/>
                <a:ea typeface="Aptos" panose="020B0004020202020204" pitchFamily="34" charset="0"/>
                <a:cs typeface="Arial" panose="020B0604020202020204" pitchFamily="34" charset="0"/>
              </a:rPr>
              <a:t>increase in referrals for IF patients with the surgery physiotherapy team and IF patients are currently being referred for two reasons:</a:t>
            </a:r>
          </a:p>
          <a:p>
            <a:pPr algn="just"/>
            <a:endParaRPr lang="en-GB" sz="2800" kern="100" dirty="0">
              <a:solidFill>
                <a:srgbClr val="215F9A"/>
              </a:solidFill>
              <a:effectLst/>
              <a:latin typeface="Arial" panose="020B0604020202020204" pitchFamily="34" charset="0"/>
              <a:ea typeface="Aptos" panose="020B0004020202020204" pitchFamily="34" charset="0"/>
              <a:cs typeface="Arial" panose="020B0604020202020204" pitchFamily="34" charset="0"/>
            </a:endParaRPr>
          </a:p>
          <a:p>
            <a:pPr marL="514350" indent="-514350" algn="just">
              <a:buAutoNum type="arabicParenR"/>
            </a:pPr>
            <a:r>
              <a:rPr lang="en-GB" sz="2800" kern="100" dirty="0">
                <a:solidFill>
                  <a:srgbClr val="215F9A"/>
                </a:solidFill>
                <a:latin typeface="Arial" panose="020B0604020202020204" pitchFamily="34" charset="0"/>
                <a:ea typeface="Aptos" panose="020B0004020202020204" pitchFamily="34" charset="0"/>
                <a:cs typeface="Arial" panose="020B0604020202020204" pitchFamily="34" charset="0"/>
              </a:rPr>
              <a:t>Review post-surgery – return them to their baseline function, however up able to keep them on to progress them further from a rehabilitation perspective </a:t>
            </a:r>
            <a:r>
              <a:rPr lang="en-GB" sz="2800" kern="100" dirty="0" err="1">
                <a:solidFill>
                  <a:srgbClr val="215F9A"/>
                </a:solidFill>
                <a:latin typeface="Arial" panose="020B0604020202020204" pitchFamily="34" charset="0"/>
                <a:ea typeface="Aptos" panose="020B0004020202020204" pitchFamily="34" charset="0"/>
                <a:cs typeface="Arial" panose="020B0604020202020204" pitchFamily="34" charset="0"/>
              </a:rPr>
              <a:t>eg</a:t>
            </a:r>
            <a:r>
              <a:rPr lang="en-GB" sz="2800" kern="100" dirty="0">
                <a:solidFill>
                  <a:srgbClr val="215F9A"/>
                </a:solidFill>
                <a:latin typeface="Arial" panose="020B0604020202020204" pitchFamily="34" charset="0"/>
                <a:ea typeface="Aptos" panose="020B0004020202020204" pitchFamily="34" charset="0"/>
                <a:cs typeface="Arial" panose="020B0604020202020204" pitchFamily="34" charset="0"/>
              </a:rPr>
              <a:t> exercise tolerance and physical activity,  by using the gym, due to caseload demands. </a:t>
            </a:r>
          </a:p>
          <a:p>
            <a:pPr marL="514350" indent="-514350" algn="just">
              <a:buAutoNum type="arabicParenR"/>
            </a:pPr>
            <a:r>
              <a:rPr lang="en-GB" sz="2800" kern="100" dirty="0">
                <a:solidFill>
                  <a:srgbClr val="215F9A"/>
                </a:solidFill>
                <a:latin typeface="Arial" panose="020B0604020202020204" pitchFamily="34" charset="0"/>
                <a:ea typeface="Aptos" panose="020B0004020202020204" pitchFamily="34" charset="0"/>
                <a:cs typeface="Arial" panose="020B0604020202020204" pitchFamily="34" charset="0"/>
              </a:rPr>
              <a:t>”Optimising for surgery” – Providing 1 x gym session weekly, however, have struggled to provide further input due to caseload demands and prioritising acute post-surgical patients. </a:t>
            </a:r>
          </a:p>
          <a:p>
            <a:pPr algn="just"/>
            <a:endParaRPr lang="en-GB" sz="2800" kern="100" dirty="0">
              <a:solidFill>
                <a:schemeClr val="tx2">
                  <a:lumMod val="75000"/>
                  <a:lumOff val="25000"/>
                </a:schemeClr>
              </a:solidFill>
              <a:latin typeface="Arial"/>
              <a:ea typeface="Aptos" panose="020B0004020202020204" pitchFamily="34" charset="0"/>
              <a:cs typeface="Arial"/>
            </a:endParaRPr>
          </a:p>
          <a:p>
            <a:pPr algn="just"/>
            <a:r>
              <a:rPr lang="en-GB" sz="2800" kern="100" dirty="0">
                <a:solidFill>
                  <a:schemeClr val="tx2">
                    <a:lumMod val="75000"/>
                    <a:lumOff val="25000"/>
                  </a:schemeClr>
                </a:solidFill>
                <a:effectLst/>
                <a:latin typeface="Arial"/>
                <a:ea typeface="Aptos" panose="020B0004020202020204" pitchFamily="34" charset="0"/>
                <a:cs typeface="Arial"/>
              </a:rPr>
              <a:t>For IF patients, unfortunately, there is no designated funding for this patient group </a:t>
            </a:r>
            <a:r>
              <a:rPr lang="en-GB" sz="2800" kern="100" dirty="0">
                <a:solidFill>
                  <a:schemeClr val="tx2">
                    <a:lumMod val="75000"/>
                    <a:lumOff val="25000"/>
                  </a:schemeClr>
                </a:solidFill>
                <a:latin typeface="Arial" panose="020B0604020202020204" pitchFamily="34" charset="0"/>
                <a:ea typeface="Aptos" panose="020B0004020202020204" pitchFamily="34" charset="0"/>
                <a:cs typeface="Arial" panose="020B0604020202020204" pitchFamily="34" charset="0"/>
              </a:rPr>
              <a:t>or a designated IF unit at NUTH</a:t>
            </a:r>
            <a:r>
              <a:rPr lang="en-GB" sz="2400" kern="100" dirty="0">
                <a:solidFill>
                  <a:schemeClr val="tx2">
                    <a:lumMod val="75000"/>
                    <a:lumOff val="25000"/>
                  </a:schemeClr>
                </a:solidFill>
                <a:latin typeface="Arial" panose="020B0604020202020204" pitchFamily="34" charset="0"/>
                <a:ea typeface="Aptos" panose="020B0004020202020204" pitchFamily="34" charset="0"/>
                <a:cs typeface="Arial" panose="020B0604020202020204" pitchFamily="34" charset="0"/>
              </a:rPr>
              <a:t>.</a:t>
            </a:r>
          </a:p>
          <a:p>
            <a:pPr algn="just"/>
            <a:endParaRPr lang="en-GB" sz="2400" kern="100" dirty="0">
              <a:solidFill>
                <a:schemeClr val="tx2">
                  <a:lumMod val="75000"/>
                  <a:lumOff val="25000"/>
                </a:schemeClr>
              </a:solidFill>
              <a:latin typeface="Arial" panose="020B0604020202020204" pitchFamily="34" charset="0"/>
              <a:ea typeface="Aptos" panose="020B0004020202020204" pitchFamily="34" charset="0"/>
              <a:cs typeface="Arial" panose="020B0604020202020204" pitchFamily="34" charset="0"/>
            </a:endParaRPr>
          </a:p>
          <a:p>
            <a:pPr algn="just"/>
            <a:r>
              <a:rPr lang="en-GB" sz="2800" kern="100" dirty="0">
                <a:solidFill>
                  <a:schemeClr val="tx2">
                    <a:lumMod val="75000"/>
                    <a:lumOff val="25000"/>
                  </a:schemeClr>
                </a:solidFill>
                <a:effectLst/>
                <a:latin typeface="Arial" panose="020B0604020202020204" pitchFamily="34" charset="0"/>
                <a:ea typeface="Aptos" panose="020B0004020202020204" pitchFamily="34" charset="0"/>
                <a:cs typeface="Arial" panose="020B0604020202020204" pitchFamily="34" charset="0"/>
              </a:rPr>
              <a:t>A project completed by University Hospital Southampton by a physiotherapy team showed that increased physiotherapy input improved patient outcomes and quality of life. Their project also highlighted huge coast savings of £100,000 as well as reduced length of stay and beds saved. </a:t>
            </a:r>
          </a:p>
          <a:p>
            <a:pPr algn="just"/>
            <a:endParaRPr lang="en-GB" sz="2800" kern="100" dirty="0">
              <a:solidFill>
                <a:schemeClr val="tx2">
                  <a:lumMod val="75000"/>
                  <a:lumOff val="25000"/>
                </a:schemeClr>
              </a:solidFill>
              <a:latin typeface="Arial" panose="020B0604020202020204" pitchFamily="34" charset="0"/>
              <a:ea typeface="Aptos" panose="020B0004020202020204" pitchFamily="34" charset="0"/>
              <a:cs typeface="Arial" panose="020B0604020202020204" pitchFamily="34" charset="0"/>
            </a:endParaRPr>
          </a:p>
          <a:p>
            <a:pPr algn="just"/>
            <a:r>
              <a:rPr lang="en-GB" sz="2800" kern="100" dirty="0">
                <a:solidFill>
                  <a:schemeClr val="tx2">
                    <a:lumMod val="75000"/>
                    <a:lumOff val="25000"/>
                  </a:schemeClr>
                </a:solidFill>
                <a:latin typeface="Arial" panose="020B0604020202020204" pitchFamily="34" charset="0"/>
                <a:ea typeface="Aptos" panose="020B0004020202020204" pitchFamily="34" charset="0"/>
                <a:cs typeface="Arial" panose="020B0604020202020204" pitchFamily="34" charset="0"/>
              </a:rPr>
              <a:t>The aim of this case study was to see if increased physiotherapy input improved patient outcomes and optimised this patient for their surgery.</a:t>
            </a:r>
            <a:endParaRPr lang="en-GB" sz="2400" kern="100" dirty="0">
              <a:solidFill>
                <a:schemeClr val="tx2">
                  <a:lumMod val="75000"/>
                  <a:lumOff val="25000"/>
                </a:schemeClr>
              </a:solidFill>
              <a:latin typeface="Arial" panose="020B0604020202020204" pitchFamily="34" charset="0"/>
              <a:ea typeface="Aptos" panose="020B00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2C3EA92C-8505-D6BE-D34F-700986007114}"/>
              </a:ext>
            </a:extLst>
          </p:cNvPr>
          <p:cNvSpPr txBox="1"/>
          <p:nvPr/>
        </p:nvSpPr>
        <p:spPr>
          <a:xfrm>
            <a:off x="439531" y="20158039"/>
            <a:ext cx="13152989" cy="3787697"/>
          </a:xfrm>
          <a:prstGeom prst="rect">
            <a:avLst/>
          </a:prstGeom>
          <a:noFill/>
        </p:spPr>
        <p:txBody>
          <a:bodyPr wrap="square" rtlCol="0">
            <a:spAutoFit/>
          </a:bodyPr>
          <a:lstStyle/>
          <a:p>
            <a:r>
              <a:rPr lang="en-GB" sz="3600" b="1" u="sng" dirty="0">
                <a:solidFill>
                  <a:schemeClr val="tx2">
                    <a:lumMod val="75000"/>
                    <a:lumOff val="25000"/>
                  </a:schemeClr>
                </a:solidFill>
                <a:latin typeface="Arial" panose="020B0604020202020204" pitchFamily="34" charset="0"/>
                <a:cs typeface="Arial" panose="020B0604020202020204" pitchFamily="34" charset="0"/>
              </a:rPr>
              <a:t>Methods </a:t>
            </a:r>
          </a:p>
          <a:p>
            <a:endParaRPr lang="en-GB" sz="2400" dirty="0">
              <a:solidFill>
                <a:schemeClr val="tx2">
                  <a:lumMod val="75000"/>
                  <a:lumOff val="25000"/>
                </a:schemeClr>
              </a:solidFill>
              <a:latin typeface="Arial" panose="020B0604020202020204" pitchFamily="34" charset="0"/>
              <a:cs typeface="Arial" panose="020B0604020202020204" pitchFamily="34" charset="0"/>
            </a:endParaRPr>
          </a:p>
          <a:p>
            <a:pPr algn="just"/>
            <a:r>
              <a:rPr lang="en-GB" sz="2800" kern="100" dirty="0">
                <a:solidFill>
                  <a:schemeClr val="tx2">
                    <a:lumMod val="75000"/>
                    <a:lumOff val="25000"/>
                  </a:schemeClr>
                </a:solidFill>
                <a:latin typeface="Arial" panose="020B0604020202020204" pitchFamily="34" charset="0"/>
                <a:ea typeface="Aptos" panose="020B0004020202020204" pitchFamily="34" charset="0"/>
                <a:cs typeface="Arial" panose="020B0604020202020204" pitchFamily="34" charset="0"/>
              </a:rPr>
              <a:t>The</a:t>
            </a:r>
            <a:r>
              <a:rPr lang="en-GB" sz="2800" kern="100" dirty="0">
                <a:solidFill>
                  <a:schemeClr val="tx2">
                    <a:lumMod val="75000"/>
                    <a:lumOff val="25000"/>
                  </a:schemeClr>
                </a:solidFill>
                <a:effectLst/>
                <a:latin typeface="Arial" panose="020B0604020202020204" pitchFamily="34" charset="0"/>
                <a:ea typeface="Aptos" panose="020B0004020202020204" pitchFamily="34" charset="0"/>
                <a:cs typeface="Arial" panose="020B0604020202020204" pitchFamily="34" charset="0"/>
              </a:rPr>
              <a:t> patient was a 75-year-old male, who had an extensive colorectal surgery, previous intensive care admission and a long hospital stay for 8 months in Sunderland Royal Hospital prior to being transferred to the Freeman Hospital. The following </a:t>
            </a:r>
            <a:r>
              <a:rPr lang="en-GB" sz="2800" kern="100" dirty="0">
                <a:solidFill>
                  <a:schemeClr val="tx2">
                    <a:lumMod val="75000"/>
                    <a:lumOff val="25000"/>
                  </a:schemeClr>
                </a:solidFill>
                <a:latin typeface="Arial" panose="020B0604020202020204" pitchFamily="34" charset="0"/>
                <a:ea typeface="Aptos" panose="020B0004020202020204" pitchFamily="34" charset="0"/>
                <a:cs typeface="Arial" panose="020B0604020202020204" pitchFamily="34" charset="0"/>
              </a:rPr>
              <a:t>o</a:t>
            </a:r>
            <a:r>
              <a:rPr lang="en-GB" sz="2800" kern="100" dirty="0">
                <a:solidFill>
                  <a:schemeClr val="tx2">
                    <a:lumMod val="75000"/>
                    <a:lumOff val="25000"/>
                  </a:schemeClr>
                </a:solidFill>
                <a:effectLst/>
                <a:latin typeface="Arial" panose="020B0604020202020204" pitchFamily="34" charset="0"/>
                <a:ea typeface="Aptos" panose="020B0004020202020204" pitchFamily="34" charset="0"/>
                <a:cs typeface="Arial" panose="020B0604020202020204" pitchFamily="34" charset="0"/>
              </a:rPr>
              <a:t>utcome measures were completed to assess the patient's current functional levels prior to the intervention.</a:t>
            </a:r>
          </a:p>
          <a:p>
            <a:endParaRPr lang="en-GB" sz="3600" dirty="0">
              <a:solidFill>
                <a:schemeClr val="tx2">
                  <a:lumMod val="75000"/>
                  <a:lumOff val="25000"/>
                </a:schemeClr>
              </a:solidFill>
            </a:endParaRPr>
          </a:p>
        </p:txBody>
      </p:sp>
      <p:sp>
        <p:nvSpPr>
          <p:cNvPr id="11" name="TextBox 10">
            <a:extLst>
              <a:ext uri="{FF2B5EF4-FFF2-40B4-BE49-F238E27FC236}">
                <a16:creationId xmlns:a16="http://schemas.microsoft.com/office/drawing/2014/main" id="{2DE7E05E-AEA2-8627-B8E5-3514CD94D949}"/>
              </a:ext>
            </a:extLst>
          </p:cNvPr>
          <p:cNvSpPr txBox="1"/>
          <p:nvPr/>
        </p:nvSpPr>
        <p:spPr>
          <a:xfrm>
            <a:off x="14818015" y="14726329"/>
            <a:ext cx="9326880" cy="646331"/>
          </a:xfrm>
          <a:prstGeom prst="rect">
            <a:avLst/>
          </a:prstGeom>
          <a:noFill/>
        </p:spPr>
        <p:txBody>
          <a:bodyPr wrap="square" lIns="91440" tIns="45720" rIns="91440" bIns="45720" rtlCol="0" anchor="t">
            <a:spAutoFit/>
          </a:bodyPr>
          <a:lstStyle/>
          <a:p>
            <a:r>
              <a:rPr lang="en-GB" sz="3600" b="1" u="sng" dirty="0">
                <a:solidFill>
                  <a:schemeClr val="tx2">
                    <a:lumMod val="75000"/>
                    <a:lumOff val="25000"/>
                  </a:schemeClr>
                </a:solidFill>
                <a:latin typeface="Arial"/>
                <a:cs typeface="Arial"/>
              </a:rPr>
              <a:t>Patient Feedback </a:t>
            </a:r>
            <a:endParaRPr lang="en-GB" sz="2800" b="1" u="sng" dirty="0">
              <a:solidFill>
                <a:schemeClr val="tx2">
                  <a:lumMod val="75000"/>
                  <a:lumOff val="25000"/>
                </a:schemeClr>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BE9F105C-24FF-1F39-E181-16C47A9C7C38}"/>
              </a:ext>
            </a:extLst>
          </p:cNvPr>
          <p:cNvSpPr txBox="1"/>
          <p:nvPr/>
        </p:nvSpPr>
        <p:spPr>
          <a:xfrm>
            <a:off x="14841617" y="31295726"/>
            <a:ext cx="14954546" cy="2492990"/>
          </a:xfrm>
          <a:prstGeom prst="rect">
            <a:avLst/>
          </a:prstGeom>
          <a:noFill/>
        </p:spPr>
        <p:txBody>
          <a:bodyPr wrap="square" rtlCol="0">
            <a:spAutoFit/>
          </a:bodyPr>
          <a:lstStyle/>
          <a:p>
            <a:r>
              <a:rPr lang="en-GB" sz="3600" b="1" u="sng" dirty="0">
                <a:solidFill>
                  <a:schemeClr val="tx2">
                    <a:lumMod val="75000"/>
                    <a:lumOff val="25000"/>
                  </a:schemeClr>
                </a:solidFill>
                <a:latin typeface="Arial" panose="020B0604020202020204" pitchFamily="34" charset="0"/>
                <a:cs typeface="Arial" panose="020B0604020202020204" pitchFamily="34" charset="0"/>
              </a:rPr>
              <a:t>Conclusion </a:t>
            </a:r>
          </a:p>
          <a:p>
            <a:endParaRPr lang="en-GB" sz="3600" dirty="0">
              <a:solidFill>
                <a:schemeClr val="tx2">
                  <a:lumMod val="75000"/>
                  <a:lumOff val="25000"/>
                </a:schemeClr>
              </a:solidFill>
            </a:endParaRPr>
          </a:p>
          <a:p>
            <a:pPr algn="just"/>
            <a:r>
              <a:rPr lang="en-GB" sz="2800" dirty="0">
                <a:solidFill>
                  <a:schemeClr val="tx2">
                    <a:lumMod val="75000"/>
                    <a:lumOff val="25000"/>
                  </a:schemeClr>
                </a:solidFill>
                <a:latin typeface="Arial" panose="020B0604020202020204" pitchFamily="34" charset="0"/>
                <a:cs typeface="Arial" panose="020B0604020202020204" pitchFamily="34" charset="0"/>
              </a:rPr>
              <a:t>This case study demonstrates that increased physiotherapy rehabilitation with dietetic input in patients with IF improves patient outcomes and reduces/reverses probable sarcopenia. Investment in physiotherapy services is needed within this patient group. </a:t>
            </a:r>
            <a:endParaRPr lang="en-GB" sz="2800" dirty="0">
              <a:solidFill>
                <a:schemeClr val="tx2">
                  <a:lumMod val="75000"/>
                  <a:lumOff val="25000"/>
                </a:schemeClr>
              </a:solidFill>
            </a:endParaRPr>
          </a:p>
        </p:txBody>
      </p:sp>
      <p:sp>
        <p:nvSpPr>
          <p:cNvPr id="44" name="TextBox 43">
            <a:extLst>
              <a:ext uri="{FF2B5EF4-FFF2-40B4-BE49-F238E27FC236}">
                <a16:creationId xmlns:a16="http://schemas.microsoft.com/office/drawing/2014/main" id="{23281466-5513-87D3-F938-0BB85D7D6474}"/>
              </a:ext>
            </a:extLst>
          </p:cNvPr>
          <p:cNvSpPr txBox="1"/>
          <p:nvPr/>
        </p:nvSpPr>
        <p:spPr>
          <a:xfrm>
            <a:off x="289075" y="39234365"/>
            <a:ext cx="12982773" cy="1754326"/>
          </a:xfrm>
          <a:prstGeom prst="rect">
            <a:avLst/>
          </a:prstGeom>
          <a:noFill/>
        </p:spPr>
        <p:txBody>
          <a:bodyPr wrap="square" rtlCol="0">
            <a:spAutoFit/>
          </a:bodyPr>
          <a:lstStyle/>
          <a:p>
            <a:pPr algn="l">
              <a:lnSpc>
                <a:spcPct val="150000"/>
              </a:lnSpc>
            </a:pPr>
            <a:r>
              <a:rPr lang="en-GB" sz="1200" b="1" dirty="0">
                <a:solidFill>
                  <a:schemeClr val="tx2">
                    <a:lumMod val="75000"/>
                    <a:lumOff val="25000"/>
                  </a:schemeClr>
                </a:solidFill>
                <a:effectLst/>
                <a:latin typeface="Times New Roman" panose="02020603050405020304" pitchFamily="18" charset="0"/>
              </a:rPr>
              <a:t>Reference list</a:t>
            </a:r>
          </a:p>
          <a:p>
            <a:pPr>
              <a:lnSpc>
                <a:spcPct val="150000"/>
              </a:lnSpc>
            </a:pPr>
            <a:r>
              <a:rPr lang="en-GB" sz="1200" dirty="0">
                <a:solidFill>
                  <a:schemeClr val="tx2">
                    <a:lumMod val="75000"/>
                    <a:lumOff val="25000"/>
                  </a:schemeClr>
                </a:solidFill>
                <a:effectLst/>
                <a:latin typeface="Times New Roman" panose="02020603050405020304" pitchFamily="18" charset="0"/>
              </a:rPr>
              <a:t>Allan, P. and Lal, S. (2018). Intestinal failure: a review. </a:t>
            </a:r>
            <a:r>
              <a:rPr lang="en-GB" sz="1200" i="1" dirty="0">
                <a:solidFill>
                  <a:schemeClr val="tx2">
                    <a:lumMod val="75000"/>
                    <a:lumOff val="25000"/>
                  </a:schemeClr>
                </a:solidFill>
                <a:effectLst/>
                <a:latin typeface="Times New Roman" panose="02020603050405020304" pitchFamily="18" charset="0"/>
              </a:rPr>
              <a:t>F1000Research</a:t>
            </a:r>
            <a:r>
              <a:rPr lang="en-GB" sz="1200" dirty="0">
                <a:solidFill>
                  <a:schemeClr val="tx2">
                    <a:lumMod val="75000"/>
                    <a:lumOff val="25000"/>
                  </a:schemeClr>
                </a:solidFill>
                <a:effectLst/>
                <a:latin typeface="Times New Roman" panose="02020603050405020304" pitchFamily="18" charset="0"/>
              </a:rPr>
              <a:t>, 7(85), p.85. </a:t>
            </a:r>
            <a:r>
              <a:rPr lang="en-GB" sz="1200" dirty="0" err="1">
                <a:solidFill>
                  <a:schemeClr val="tx2">
                    <a:lumMod val="75000"/>
                    <a:lumOff val="25000"/>
                  </a:schemeClr>
                </a:solidFill>
                <a:effectLst/>
                <a:latin typeface="Times New Roman" panose="02020603050405020304" pitchFamily="18" charset="0"/>
              </a:rPr>
              <a:t>doi:https</a:t>
            </a:r>
            <a:r>
              <a:rPr lang="en-GB" sz="1200" dirty="0">
                <a:solidFill>
                  <a:schemeClr val="tx2">
                    <a:lumMod val="75000"/>
                    <a:lumOff val="25000"/>
                  </a:schemeClr>
                </a:solidFill>
                <a:effectLst/>
                <a:latin typeface="Times New Roman" panose="02020603050405020304" pitchFamily="18" charset="0"/>
              </a:rPr>
              <a:t>://</a:t>
            </a:r>
            <a:r>
              <a:rPr lang="en-GB" sz="1200" dirty="0" err="1">
                <a:solidFill>
                  <a:schemeClr val="tx2">
                    <a:lumMod val="75000"/>
                    <a:lumOff val="25000"/>
                  </a:schemeClr>
                </a:solidFill>
                <a:effectLst/>
                <a:latin typeface="Times New Roman" panose="02020603050405020304" pitchFamily="18" charset="0"/>
              </a:rPr>
              <a:t>doi.org</a:t>
            </a:r>
            <a:r>
              <a:rPr lang="en-GB" sz="1200" dirty="0">
                <a:solidFill>
                  <a:schemeClr val="tx2">
                    <a:lumMod val="75000"/>
                    <a:lumOff val="25000"/>
                  </a:schemeClr>
                </a:solidFill>
                <a:effectLst/>
                <a:latin typeface="Times New Roman" panose="02020603050405020304" pitchFamily="18" charset="0"/>
              </a:rPr>
              <a:t>/10.12688/f1000research.12493.1.</a:t>
            </a:r>
          </a:p>
          <a:p>
            <a:pPr>
              <a:lnSpc>
                <a:spcPct val="150000"/>
              </a:lnSpc>
            </a:pPr>
            <a:r>
              <a:rPr lang="en-GB" sz="1200" dirty="0" err="1">
                <a:solidFill>
                  <a:schemeClr val="tx2">
                    <a:lumMod val="75000"/>
                    <a:lumOff val="25000"/>
                  </a:schemeClr>
                </a:solidFill>
                <a:effectLst/>
                <a:latin typeface="Times New Roman" panose="02020603050405020304" pitchFamily="18" charset="0"/>
              </a:rPr>
              <a:t>Graungaard</a:t>
            </a:r>
            <a:r>
              <a:rPr lang="en-GB" sz="1200" dirty="0">
                <a:solidFill>
                  <a:schemeClr val="tx2">
                    <a:lumMod val="75000"/>
                    <a:lumOff val="25000"/>
                  </a:schemeClr>
                </a:solidFill>
                <a:effectLst/>
                <a:latin typeface="Times New Roman" panose="02020603050405020304" pitchFamily="18" charset="0"/>
              </a:rPr>
              <a:t>, S., Geisler, L., Andersen, J.R., Rasmussen, H.H., </a:t>
            </a:r>
            <a:r>
              <a:rPr lang="en-GB" sz="1200" dirty="0" err="1">
                <a:solidFill>
                  <a:schemeClr val="tx2">
                    <a:lumMod val="75000"/>
                    <a:lumOff val="25000"/>
                  </a:schemeClr>
                </a:solidFill>
                <a:effectLst/>
                <a:latin typeface="Times New Roman" panose="02020603050405020304" pitchFamily="18" charset="0"/>
              </a:rPr>
              <a:t>Vinter</a:t>
            </a:r>
            <a:r>
              <a:rPr lang="en-GB" sz="1200" dirty="0">
                <a:solidFill>
                  <a:schemeClr val="tx2">
                    <a:lumMod val="75000"/>
                    <a:lumOff val="25000"/>
                  </a:schemeClr>
                </a:solidFill>
                <a:effectLst/>
                <a:latin typeface="Times New Roman" panose="02020603050405020304" pitchFamily="18" charset="0"/>
              </a:rPr>
              <a:t>‐Jensen, L., </a:t>
            </a:r>
            <a:r>
              <a:rPr lang="en-GB" sz="1200" dirty="0" err="1">
                <a:solidFill>
                  <a:schemeClr val="tx2">
                    <a:lumMod val="75000"/>
                    <a:lumOff val="25000"/>
                  </a:schemeClr>
                </a:solidFill>
                <a:effectLst/>
                <a:latin typeface="Times New Roman" panose="02020603050405020304" pitchFamily="18" charset="0"/>
              </a:rPr>
              <a:t>Køhler</a:t>
            </a:r>
            <a:r>
              <a:rPr lang="en-GB" sz="1200" dirty="0">
                <a:solidFill>
                  <a:schemeClr val="tx2">
                    <a:lumMod val="75000"/>
                    <a:lumOff val="25000"/>
                  </a:schemeClr>
                </a:solidFill>
                <a:effectLst/>
                <a:latin typeface="Times New Roman" panose="02020603050405020304" pitchFamily="18" charset="0"/>
              </a:rPr>
              <a:t>, M. and Holst, M. (2022). Prevalence of sarcopenia in patients with chronic intestinal failure—how are SARC‐F and the EWGSOP algorithm associated before and after a physical exercise intervention. </a:t>
            </a:r>
            <a:r>
              <a:rPr lang="en-GB" sz="1200" i="1" dirty="0">
                <a:solidFill>
                  <a:schemeClr val="tx2">
                    <a:lumMod val="75000"/>
                    <a:lumOff val="25000"/>
                  </a:schemeClr>
                </a:solidFill>
                <a:effectLst/>
                <a:latin typeface="Times New Roman" panose="02020603050405020304" pitchFamily="18" charset="0"/>
              </a:rPr>
              <a:t>Journal of Parenteral and Enteral Nutrition</a:t>
            </a:r>
            <a:r>
              <a:rPr lang="en-GB" sz="1200" dirty="0">
                <a:solidFill>
                  <a:schemeClr val="tx2">
                    <a:lumMod val="75000"/>
                    <a:lumOff val="25000"/>
                  </a:schemeClr>
                </a:solidFill>
                <a:effectLst/>
                <a:latin typeface="Times New Roman" panose="02020603050405020304" pitchFamily="18" charset="0"/>
              </a:rPr>
              <a:t>, 47(2), pp.246–252. </a:t>
            </a:r>
            <a:r>
              <a:rPr lang="en-GB" sz="1200" dirty="0" err="1">
                <a:solidFill>
                  <a:schemeClr val="tx2">
                    <a:lumMod val="75000"/>
                    <a:lumOff val="25000"/>
                  </a:schemeClr>
                </a:solidFill>
                <a:effectLst/>
                <a:latin typeface="Times New Roman" panose="02020603050405020304" pitchFamily="18" charset="0"/>
              </a:rPr>
              <a:t>doi:https</a:t>
            </a:r>
            <a:r>
              <a:rPr lang="en-GB" sz="1200" dirty="0">
                <a:solidFill>
                  <a:schemeClr val="tx2">
                    <a:lumMod val="75000"/>
                    <a:lumOff val="25000"/>
                  </a:schemeClr>
                </a:solidFill>
                <a:effectLst/>
                <a:latin typeface="Times New Roman" panose="02020603050405020304" pitchFamily="18" charset="0"/>
              </a:rPr>
              <a:t>://</a:t>
            </a:r>
            <a:r>
              <a:rPr lang="en-GB" sz="1200" dirty="0" err="1">
                <a:solidFill>
                  <a:schemeClr val="tx2">
                    <a:lumMod val="75000"/>
                    <a:lumOff val="25000"/>
                  </a:schemeClr>
                </a:solidFill>
                <a:effectLst/>
                <a:latin typeface="Times New Roman" panose="02020603050405020304" pitchFamily="18" charset="0"/>
              </a:rPr>
              <a:t>doi.org</a:t>
            </a:r>
            <a:r>
              <a:rPr lang="en-GB" sz="1200" dirty="0">
                <a:solidFill>
                  <a:schemeClr val="tx2">
                    <a:lumMod val="75000"/>
                    <a:lumOff val="25000"/>
                  </a:schemeClr>
                </a:solidFill>
                <a:effectLst/>
                <a:latin typeface="Times New Roman" panose="02020603050405020304" pitchFamily="18" charset="0"/>
              </a:rPr>
              <a:t>/10.1002/jpen.2449.</a:t>
            </a:r>
          </a:p>
          <a:p>
            <a:pPr>
              <a:lnSpc>
                <a:spcPct val="150000"/>
              </a:lnSpc>
            </a:pPr>
            <a:r>
              <a:rPr lang="en-GB" sz="1200" dirty="0">
                <a:solidFill>
                  <a:schemeClr val="tx2">
                    <a:lumMod val="75000"/>
                    <a:lumOff val="25000"/>
                  </a:schemeClr>
                </a:solidFill>
                <a:effectLst/>
                <a:latin typeface="Times New Roman" panose="02020603050405020304" pitchFamily="18" charset="0"/>
              </a:rPr>
              <a:t>Young, B. (2017). </a:t>
            </a:r>
            <a:r>
              <a:rPr lang="en-GB" sz="1200" i="1" dirty="0">
                <a:solidFill>
                  <a:schemeClr val="tx2">
                    <a:lumMod val="75000"/>
                    <a:lumOff val="25000"/>
                  </a:schemeClr>
                </a:solidFill>
                <a:effectLst/>
                <a:latin typeface="Times New Roman" panose="02020603050405020304" pitchFamily="18" charset="0"/>
              </a:rPr>
              <a:t>Sarcopenia: Symptoms, causes, treatment, and prevention</a:t>
            </a:r>
            <a:r>
              <a:rPr lang="en-GB" sz="1200" dirty="0">
                <a:solidFill>
                  <a:schemeClr val="tx2">
                    <a:lumMod val="75000"/>
                    <a:lumOff val="25000"/>
                  </a:schemeClr>
                </a:solidFill>
                <a:effectLst/>
                <a:latin typeface="Times New Roman" panose="02020603050405020304" pitchFamily="18" charset="0"/>
              </a:rPr>
              <a:t>. [online] Healthline. Available at: https://</a:t>
            </a:r>
            <a:r>
              <a:rPr lang="en-GB" sz="1200" dirty="0" err="1">
                <a:solidFill>
                  <a:schemeClr val="tx2">
                    <a:lumMod val="75000"/>
                    <a:lumOff val="25000"/>
                  </a:schemeClr>
                </a:solidFill>
                <a:effectLst/>
                <a:latin typeface="Times New Roman" panose="02020603050405020304" pitchFamily="18" charset="0"/>
              </a:rPr>
              <a:t>www.healthline.com</a:t>
            </a:r>
            <a:r>
              <a:rPr lang="en-GB" sz="1200" dirty="0">
                <a:solidFill>
                  <a:schemeClr val="tx2">
                    <a:lumMod val="75000"/>
                    <a:lumOff val="25000"/>
                  </a:schemeClr>
                </a:solidFill>
                <a:effectLst/>
                <a:latin typeface="Times New Roman" panose="02020603050405020304" pitchFamily="18" charset="0"/>
              </a:rPr>
              <a:t>/health/sarcopenia.</a:t>
            </a:r>
          </a:p>
          <a:p>
            <a:endParaRPr lang="en-GB" dirty="0">
              <a:solidFill>
                <a:schemeClr val="tx2">
                  <a:lumMod val="75000"/>
                  <a:lumOff val="25000"/>
                </a:schemeClr>
              </a:solidFill>
            </a:endParaRPr>
          </a:p>
        </p:txBody>
      </p:sp>
      <p:sp>
        <p:nvSpPr>
          <p:cNvPr id="15" name="TextBox 14"/>
          <p:cNvSpPr txBox="1"/>
          <p:nvPr/>
        </p:nvSpPr>
        <p:spPr>
          <a:xfrm>
            <a:off x="439532" y="25909329"/>
            <a:ext cx="12945226" cy="3970318"/>
          </a:xfrm>
          <a:prstGeom prst="rect">
            <a:avLst/>
          </a:prstGeom>
          <a:noFill/>
        </p:spPr>
        <p:txBody>
          <a:bodyPr wrap="square" rtlCol="0">
            <a:spAutoFit/>
          </a:bodyPr>
          <a:lstStyle/>
          <a:p>
            <a:pPr algn="just"/>
            <a:r>
              <a:rPr lang="en-GB" sz="2800" dirty="0">
                <a:solidFill>
                  <a:schemeClr val="tx2">
                    <a:lumMod val="75000"/>
                    <a:lumOff val="25000"/>
                  </a:schemeClr>
                </a:solidFill>
                <a:latin typeface="Arial" panose="020B0604020202020204" pitchFamily="34" charset="0"/>
                <a:cs typeface="Arial" panose="020B0604020202020204" pitchFamily="34" charset="0"/>
              </a:rPr>
              <a:t>The patient was provided with a 6-week physiotherapy rehabilitation programme in the form of mobility and gym-based exercises. Sessions included: </a:t>
            </a:r>
          </a:p>
          <a:p>
            <a:pPr algn="just"/>
            <a:endParaRPr lang="en-GB" sz="2800" dirty="0">
              <a:solidFill>
                <a:schemeClr val="tx2">
                  <a:lumMod val="75000"/>
                  <a:lumOff val="25000"/>
                </a:schemeClr>
              </a:solidFill>
              <a:latin typeface="Arial" panose="020B0604020202020204" pitchFamily="34" charset="0"/>
              <a:cs typeface="Arial" panose="020B0604020202020204" pitchFamily="34" charset="0"/>
            </a:endParaRPr>
          </a:p>
          <a:p>
            <a:pPr marL="285750" indent="-285750" algn="just">
              <a:buFontTx/>
              <a:buChar char="-"/>
            </a:pPr>
            <a:r>
              <a:rPr lang="en-GB" sz="2800" dirty="0">
                <a:solidFill>
                  <a:schemeClr val="tx2">
                    <a:lumMod val="75000"/>
                    <a:lumOff val="25000"/>
                  </a:schemeClr>
                </a:solidFill>
                <a:latin typeface="Arial" panose="020B0604020202020204" pitchFamily="34" charset="0"/>
                <a:cs typeface="Arial" panose="020B0604020202020204" pitchFamily="34" charset="0"/>
              </a:rPr>
              <a:t>Upper limb and lower limb strengthening </a:t>
            </a:r>
          </a:p>
          <a:p>
            <a:pPr marL="285750" indent="-285750" algn="just">
              <a:buFontTx/>
              <a:buChar char="-"/>
            </a:pPr>
            <a:r>
              <a:rPr lang="en-GB" sz="2800" dirty="0">
                <a:solidFill>
                  <a:schemeClr val="tx2">
                    <a:lumMod val="75000"/>
                    <a:lumOff val="25000"/>
                  </a:schemeClr>
                </a:solidFill>
                <a:latin typeface="Arial" panose="020B0604020202020204" pitchFamily="34" charset="0"/>
                <a:cs typeface="Arial" panose="020B0604020202020204" pitchFamily="34" charset="0"/>
              </a:rPr>
              <a:t>Cardiovascular endurance </a:t>
            </a:r>
          </a:p>
          <a:p>
            <a:pPr marL="285750" indent="-285750" algn="just">
              <a:buFontTx/>
              <a:buChar char="-"/>
            </a:pPr>
            <a:r>
              <a:rPr lang="en-GB" sz="2800" dirty="0">
                <a:solidFill>
                  <a:schemeClr val="tx2">
                    <a:lumMod val="75000"/>
                    <a:lumOff val="25000"/>
                  </a:schemeClr>
                </a:solidFill>
                <a:latin typeface="Arial" panose="020B0604020202020204" pitchFamily="34" charset="0"/>
                <a:cs typeface="Arial" panose="020B0604020202020204" pitchFamily="34" charset="0"/>
              </a:rPr>
              <a:t>Balance exercises </a:t>
            </a:r>
          </a:p>
          <a:p>
            <a:pPr marL="285750" indent="-285750" algn="just">
              <a:buFontTx/>
              <a:buChar char="-"/>
            </a:pPr>
            <a:endParaRPr lang="en-GB" sz="2800" dirty="0">
              <a:solidFill>
                <a:schemeClr val="tx2">
                  <a:lumMod val="75000"/>
                  <a:lumOff val="25000"/>
                </a:schemeClr>
              </a:solidFill>
              <a:latin typeface="Arial" panose="020B0604020202020204" pitchFamily="34" charset="0"/>
              <a:cs typeface="Arial" panose="020B0604020202020204" pitchFamily="34" charset="0"/>
            </a:endParaRPr>
          </a:p>
          <a:p>
            <a:pPr algn="just"/>
            <a:r>
              <a:rPr lang="en-GB" sz="2800" dirty="0">
                <a:solidFill>
                  <a:schemeClr val="tx2">
                    <a:lumMod val="75000"/>
                    <a:lumOff val="25000"/>
                  </a:schemeClr>
                </a:solidFill>
                <a:latin typeface="Arial" panose="020B0604020202020204" pitchFamily="34" charset="0"/>
                <a:cs typeface="Arial" panose="020B0604020202020204" pitchFamily="34" charset="0"/>
              </a:rPr>
              <a:t>Outcome measures were then re-tested 6 weeks post intervention. Patient feedback was also collected using a survey consisting of 9 qualitative questions. </a:t>
            </a:r>
          </a:p>
        </p:txBody>
      </p:sp>
      <p:graphicFrame>
        <p:nvGraphicFramePr>
          <p:cNvPr id="16" name="Table 15"/>
          <p:cNvGraphicFramePr>
            <a:graphicFrameLocks noGrp="1"/>
          </p:cNvGraphicFramePr>
          <p:nvPr>
            <p:extLst>
              <p:ext uri="{D42A27DB-BD31-4B8C-83A1-F6EECF244321}">
                <p14:modId xmlns:p14="http://schemas.microsoft.com/office/powerpoint/2010/main" val="1332475692"/>
              </p:ext>
            </p:extLst>
          </p:nvPr>
        </p:nvGraphicFramePr>
        <p:xfrm>
          <a:off x="14953893" y="15945168"/>
          <a:ext cx="13639781" cy="11298571"/>
        </p:xfrm>
        <a:graphic>
          <a:graphicData uri="http://schemas.openxmlformats.org/drawingml/2006/table">
            <a:tbl>
              <a:tblPr firstRow="1" firstCol="1" bandRow="1">
                <a:tableStyleId>{5C22544A-7EE6-4342-B048-85BDC9FD1C3A}</a:tableStyleId>
              </a:tblPr>
              <a:tblGrid>
                <a:gridCol w="5951784">
                  <a:extLst>
                    <a:ext uri="{9D8B030D-6E8A-4147-A177-3AD203B41FA5}">
                      <a16:colId xmlns:a16="http://schemas.microsoft.com/office/drawing/2014/main" val="1589598387"/>
                    </a:ext>
                  </a:extLst>
                </a:gridCol>
                <a:gridCol w="1567015">
                  <a:extLst>
                    <a:ext uri="{9D8B030D-6E8A-4147-A177-3AD203B41FA5}">
                      <a16:colId xmlns:a16="http://schemas.microsoft.com/office/drawing/2014/main" val="2352729748"/>
                    </a:ext>
                  </a:extLst>
                </a:gridCol>
                <a:gridCol w="1595622">
                  <a:extLst>
                    <a:ext uri="{9D8B030D-6E8A-4147-A177-3AD203B41FA5}">
                      <a16:colId xmlns:a16="http://schemas.microsoft.com/office/drawing/2014/main" val="1276992025"/>
                    </a:ext>
                  </a:extLst>
                </a:gridCol>
                <a:gridCol w="1502229">
                  <a:extLst>
                    <a:ext uri="{9D8B030D-6E8A-4147-A177-3AD203B41FA5}">
                      <a16:colId xmlns:a16="http://schemas.microsoft.com/office/drawing/2014/main" val="2968870177"/>
                    </a:ext>
                  </a:extLst>
                </a:gridCol>
                <a:gridCol w="1455009">
                  <a:extLst>
                    <a:ext uri="{9D8B030D-6E8A-4147-A177-3AD203B41FA5}">
                      <a16:colId xmlns:a16="http://schemas.microsoft.com/office/drawing/2014/main" val="4176159872"/>
                    </a:ext>
                  </a:extLst>
                </a:gridCol>
                <a:gridCol w="1568122">
                  <a:extLst>
                    <a:ext uri="{9D8B030D-6E8A-4147-A177-3AD203B41FA5}">
                      <a16:colId xmlns:a16="http://schemas.microsoft.com/office/drawing/2014/main" val="3903657356"/>
                    </a:ext>
                  </a:extLst>
                </a:gridCol>
              </a:tblGrid>
              <a:tr h="784335">
                <a:tc>
                  <a:txBody>
                    <a:bodyPr/>
                    <a:lstStyle/>
                    <a:p>
                      <a:pPr algn="ctr">
                        <a:lnSpc>
                          <a:spcPct val="107000"/>
                        </a:lnSpc>
                        <a:spcAft>
                          <a:spcPts val="0"/>
                        </a:spcAft>
                      </a:pPr>
                      <a:endParaRPr lang="en-GB" sz="1100" b="1" u="none" dirty="0">
                        <a:solidFill>
                          <a:schemeClr val="tx2">
                            <a:lumMod val="75000"/>
                            <a:lumOff val="25000"/>
                          </a:schemeClr>
                        </a:solidFill>
                        <a:effectLst/>
                        <a:latin typeface="Arial"/>
                        <a:ea typeface="Calibri" panose="020F0502020204030204" pitchFamily="34" charset="0"/>
                        <a:cs typeface="Arial"/>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005EB8"/>
                    </a:solidFill>
                  </a:tcPr>
                </a:tc>
                <a:tc>
                  <a:txBody>
                    <a:bodyPr/>
                    <a:lstStyle/>
                    <a:p>
                      <a:pPr algn="ctr">
                        <a:lnSpc>
                          <a:spcPct val="107000"/>
                        </a:lnSpc>
                        <a:spcAft>
                          <a:spcPts val="0"/>
                        </a:spcAft>
                      </a:pPr>
                      <a:r>
                        <a:rPr lang="en-GB" sz="2400" b="1" u="none" dirty="0">
                          <a:solidFill>
                            <a:schemeClr val="bg1"/>
                          </a:solidFill>
                          <a:effectLst/>
                          <a:latin typeface="Arial"/>
                          <a:cs typeface="Arial"/>
                        </a:rPr>
                        <a:t>Strongly Disagree</a:t>
                      </a:r>
                      <a:endParaRPr lang="en-GB" sz="2400" b="1" u="none" dirty="0">
                        <a:solidFill>
                          <a:schemeClr val="bg1"/>
                        </a:solidFill>
                        <a:effectLst/>
                        <a:latin typeface="Arial"/>
                        <a:ea typeface="Calibri" panose="020F0502020204030204" pitchFamily="34" charset="0"/>
                        <a:cs typeface="Arial"/>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005EB8"/>
                    </a:solidFill>
                  </a:tcPr>
                </a:tc>
                <a:tc>
                  <a:txBody>
                    <a:bodyPr/>
                    <a:lstStyle/>
                    <a:p>
                      <a:pPr algn="ctr">
                        <a:lnSpc>
                          <a:spcPct val="107000"/>
                        </a:lnSpc>
                        <a:spcAft>
                          <a:spcPts val="0"/>
                        </a:spcAft>
                      </a:pPr>
                      <a:r>
                        <a:rPr lang="en-GB" sz="2400" b="1" u="none" dirty="0">
                          <a:solidFill>
                            <a:schemeClr val="bg1"/>
                          </a:solidFill>
                          <a:effectLst/>
                          <a:latin typeface="Arial"/>
                          <a:cs typeface="Arial"/>
                        </a:rPr>
                        <a:t>Disagree</a:t>
                      </a:r>
                      <a:endParaRPr lang="en-GB" sz="2400" b="1" u="none" dirty="0">
                        <a:solidFill>
                          <a:schemeClr val="bg1"/>
                        </a:solidFill>
                        <a:effectLst/>
                        <a:latin typeface="Arial"/>
                        <a:ea typeface="Calibri" panose="020F0502020204030204" pitchFamily="34" charset="0"/>
                        <a:cs typeface="Arial"/>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005EB8"/>
                    </a:solidFill>
                  </a:tcPr>
                </a:tc>
                <a:tc>
                  <a:txBody>
                    <a:bodyPr/>
                    <a:lstStyle/>
                    <a:p>
                      <a:pPr algn="ctr">
                        <a:lnSpc>
                          <a:spcPct val="107000"/>
                        </a:lnSpc>
                        <a:spcAft>
                          <a:spcPts val="0"/>
                        </a:spcAft>
                      </a:pPr>
                      <a:r>
                        <a:rPr lang="en-GB" sz="2400" b="1" u="none" dirty="0">
                          <a:solidFill>
                            <a:schemeClr val="bg1"/>
                          </a:solidFill>
                          <a:effectLst/>
                          <a:latin typeface="Arial"/>
                          <a:cs typeface="Arial"/>
                        </a:rPr>
                        <a:t>Neutral</a:t>
                      </a:r>
                      <a:endParaRPr lang="en-US" sz="2400" u="none" dirty="0"/>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005EB8"/>
                    </a:solidFill>
                  </a:tcPr>
                </a:tc>
                <a:tc>
                  <a:txBody>
                    <a:bodyPr/>
                    <a:lstStyle/>
                    <a:p>
                      <a:pPr algn="ctr">
                        <a:lnSpc>
                          <a:spcPct val="107000"/>
                        </a:lnSpc>
                        <a:spcAft>
                          <a:spcPts val="0"/>
                        </a:spcAft>
                      </a:pPr>
                      <a:r>
                        <a:rPr lang="en-GB" sz="2400" b="1" u="none" dirty="0">
                          <a:solidFill>
                            <a:schemeClr val="bg1"/>
                          </a:solidFill>
                          <a:effectLst/>
                          <a:latin typeface="Arial"/>
                          <a:cs typeface="Arial"/>
                        </a:rPr>
                        <a:t>Agree</a:t>
                      </a:r>
                      <a:endParaRPr lang="en-GB" sz="2400" b="1" u="none" dirty="0">
                        <a:solidFill>
                          <a:schemeClr val="bg1"/>
                        </a:solidFill>
                        <a:effectLst/>
                        <a:latin typeface="Arial"/>
                        <a:ea typeface="Calibri" panose="020F0502020204030204" pitchFamily="34" charset="0"/>
                        <a:cs typeface="Arial"/>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005EB8"/>
                    </a:solidFill>
                  </a:tcPr>
                </a:tc>
                <a:tc>
                  <a:txBody>
                    <a:bodyPr/>
                    <a:lstStyle/>
                    <a:p>
                      <a:pPr algn="ctr">
                        <a:lnSpc>
                          <a:spcPct val="107000"/>
                        </a:lnSpc>
                        <a:spcAft>
                          <a:spcPts val="0"/>
                        </a:spcAft>
                      </a:pPr>
                      <a:r>
                        <a:rPr lang="en-GB" sz="2400" b="1" u="none" dirty="0">
                          <a:solidFill>
                            <a:schemeClr val="bg1"/>
                          </a:solidFill>
                          <a:effectLst/>
                          <a:latin typeface="Arial"/>
                          <a:cs typeface="Arial"/>
                        </a:rPr>
                        <a:t>Strongly Agree</a:t>
                      </a:r>
                      <a:endParaRPr lang="en-GB" sz="2400" b="1" u="none" dirty="0">
                        <a:solidFill>
                          <a:schemeClr val="bg1"/>
                        </a:solidFill>
                        <a:effectLst/>
                        <a:latin typeface="Arial"/>
                        <a:ea typeface="Calibri" panose="020F0502020204030204" pitchFamily="34" charset="0"/>
                        <a:cs typeface="Arial"/>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005EB8"/>
                    </a:solidFill>
                  </a:tcPr>
                </a:tc>
                <a:extLst>
                  <a:ext uri="{0D108BD9-81ED-4DB2-BD59-A6C34878D82A}">
                    <a16:rowId xmlns:a16="http://schemas.microsoft.com/office/drawing/2014/main" val="1870697969"/>
                  </a:ext>
                </a:extLst>
              </a:tr>
              <a:tr h="1034527">
                <a:tc>
                  <a:txBody>
                    <a:bodyPr/>
                    <a:lstStyle/>
                    <a:p>
                      <a:pPr algn="l">
                        <a:lnSpc>
                          <a:spcPct val="107000"/>
                        </a:lnSpc>
                        <a:spcAft>
                          <a:spcPts val="0"/>
                        </a:spcAft>
                      </a:pPr>
                      <a:r>
                        <a:rPr lang="en-GB" sz="2400" b="1" dirty="0">
                          <a:solidFill>
                            <a:schemeClr val="tx2">
                              <a:lumMod val="75000"/>
                              <a:lumOff val="25000"/>
                            </a:schemeClr>
                          </a:solidFill>
                          <a:effectLst/>
                          <a:latin typeface="Arial" panose="020B0604020202020204" pitchFamily="34" charset="0"/>
                          <a:cs typeface="Arial" panose="020B0604020202020204" pitchFamily="34" charset="0"/>
                        </a:rPr>
                        <a:t>I have enjoyed the physiotherapy input I received during my hospital stay </a:t>
                      </a:r>
                      <a:endParaRPr lang="en-GB" sz="24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100" b="1" dirty="0">
                          <a:solidFill>
                            <a:schemeClr val="tx2">
                              <a:lumMod val="75000"/>
                              <a:lumOff val="25000"/>
                            </a:schemeClr>
                          </a:solidFill>
                          <a:effectLst/>
                          <a:latin typeface="Arial" panose="020B0604020202020204" pitchFamily="34" charset="0"/>
                          <a:cs typeface="Arial" panose="020B0604020202020204" pitchFamily="34" charset="0"/>
                        </a:rPr>
                        <a:t> </a:t>
                      </a:r>
                      <a:endParaRPr lang="en-GB" sz="11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100" b="1" dirty="0">
                          <a:solidFill>
                            <a:schemeClr val="tx2">
                              <a:lumMod val="75000"/>
                              <a:lumOff val="25000"/>
                            </a:schemeClr>
                          </a:solidFill>
                          <a:effectLst/>
                          <a:latin typeface="Arial" panose="020B0604020202020204" pitchFamily="34" charset="0"/>
                          <a:cs typeface="Arial" panose="020B0604020202020204" pitchFamily="34" charset="0"/>
                        </a:rPr>
                        <a:t> </a:t>
                      </a:r>
                      <a:endParaRPr lang="en-GB" sz="11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100" b="1" dirty="0">
                          <a:solidFill>
                            <a:schemeClr val="tx2">
                              <a:lumMod val="75000"/>
                              <a:lumOff val="25000"/>
                            </a:schemeClr>
                          </a:solidFill>
                          <a:effectLst/>
                          <a:latin typeface="Arial" panose="020B0604020202020204" pitchFamily="34" charset="0"/>
                          <a:cs typeface="Arial" panose="020B0604020202020204" pitchFamily="34" charset="0"/>
                        </a:rPr>
                        <a:t> </a:t>
                      </a:r>
                      <a:endParaRPr lang="en-GB" sz="11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100" b="1" dirty="0">
                          <a:solidFill>
                            <a:schemeClr val="tx2">
                              <a:lumMod val="75000"/>
                              <a:lumOff val="25000"/>
                            </a:schemeClr>
                          </a:solidFill>
                          <a:effectLst/>
                          <a:latin typeface="Arial" panose="020B0604020202020204" pitchFamily="34" charset="0"/>
                          <a:cs typeface="Arial" panose="020B0604020202020204" pitchFamily="34" charset="0"/>
                        </a:rPr>
                        <a:t> </a:t>
                      </a:r>
                      <a:endParaRPr lang="en-GB" sz="11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100" b="1" dirty="0">
                          <a:solidFill>
                            <a:schemeClr val="tx2">
                              <a:lumMod val="75000"/>
                              <a:lumOff val="25000"/>
                            </a:schemeClr>
                          </a:solidFill>
                          <a:effectLst/>
                          <a:latin typeface="Arial" panose="020B0604020202020204" pitchFamily="34" charset="0"/>
                          <a:cs typeface="Arial" panose="020B0604020202020204" pitchFamily="34" charset="0"/>
                        </a:rPr>
                        <a:t> </a:t>
                      </a:r>
                      <a:endParaRPr lang="en-GB" sz="11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38095507"/>
                  </a:ext>
                </a:extLst>
              </a:tr>
              <a:tr h="1142581">
                <a:tc>
                  <a:txBody>
                    <a:bodyPr/>
                    <a:lstStyle/>
                    <a:p>
                      <a:pPr algn="l">
                        <a:lnSpc>
                          <a:spcPct val="107000"/>
                        </a:lnSpc>
                        <a:spcAft>
                          <a:spcPts val="0"/>
                        </a:spcAft>
                      </a:pPr>
                      <a:r>
                        <a:rPr lang="en-GB" sz="2400" b="1" dirty="0">
                          <a:solidFill>
                            <a:schemeClr val="tx2">
                              <a:lumMod val="75000"/>
                              <a:lumOff val="25000"/>
                            </a:schemeClr>
                          </a:solidFill>
                          <a:effectLst/>
                          <a:latin typeface="Arial" panose="020B0604020202020204" pitchFamily="34" charset="0"/>
                          <a:cs typeface="Arial" panose="020B0604020202020204" pitchFamily="34" charset="0"/>
                        </a:rPr>
                        <a:t>The physiotherapy input provided (gym x 3 weekly and exercise advise/prescription) has enabled me to be fit for surgery during this admission </a:t>
                      </a:r>
                      <a:endParaRPr lang="en-GB" sz="24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100" b="1" dirty="0">
                          <a:solidFill>
                            <a:schemeClr val="tx2">
                              <a:lumMod val="75000"/>
                              <a:lumOff val="25000"/>
                            </a:schemeClr>
                          </a:solidFill>
                          <a:effectLst/>
                          <a:latin typeface="Arial" panose="020B0604020202020204" pitchFamily="34" charset="0"/>
                          <a:cs typeface="Arial" panose="020B0604020202020204" pitchFamily="34" charset="0"/>
                        </a:rPr>
                        <a:t> </a:t>
                      </a:r>
                      <a:endParaRPr lang="en-GB" sz="11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100" b="1" dirty="0">
                          <a:solidFill>
                            <a:schemeClr val="tx2">
                              <a:lumMod val="75000"/>
                              <a:lumOff val="25000"/>
                            </a:schemeClr>
                          </a:solidFill>
                          <a:effectLst/>
                          <a:latin typeface="Arial" panose="020B0604020202020204" pitchFamily="34" charset="0"/>
                          <a:cs typeface="Arial" panose="020B0604020202020204" pitchFamily="34" charset="0"/>
                        </a:rPr>
                        <a:t> </a:t>
                      </a:r>
                      <a:endParaRPr lang="en-GB" sz="11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endParaRPr lang="en-GB" sz="1100" b="1" dirty="0">
                        <a:solidFill>
                          <a:schemeClr val="tx2">
                            <a:lumMod val="75000"/>
                            <a:lumOff val="25000"/>
                          </a:schemeClr>
                        </a:solidFill>
                        <a:effectLst/>
                        <a:latin typeface="Arial"/>
                        <a:ea typeface="Calibri" panose="020F0502020204030204" pitchFamily="34" charset="0"/>
                        <a:cs typeface="Arial"/>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endParaRPr lang="en-GB" sz="1100" b="1" dirty="0">
                        <a:solidFill>
                          <a:schemeClr val="tx2">
                            <a:lumMod val="75000"/>
                            <a:lumOff val="25000"/>
                          </a:schemeClr>
                        </a:solidFill>
                        <a:effectLst/>
                        <a:latin typeface="Arial"/>
                        <a:ea typeface="Calibri" panose="020F0502020204030204" pitchFamily="34" charset="0"/>
                        <a:cs typeface="Arial"/>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100" b="1" dirty="0">
                          <a:solidFill>
                            <a:schemeClr val="tx2">
                              <a:lumMod val="75000"/>
                              <a:lumOff val="25000"/>
                            </a:schemeClr>
                          </a:solidFill>
                          <a:effectLst/>
                          <a:latin typeface="Arial" panose="020B0604020202020204" pitchFamily="34" charset="0"/>
                          <a:cs typeface="Arial" panose="020B0604020202020204" pitchFamily="34" charset="0"/>
                        </a:rPr>
                        <a:t> </a:t>
                      </a:r>
                      <a:endParaRPr lang="en-GB" sz="11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83985889"/>
                  </a:ext>
                </a:extLst>
              </a:tr>
              <a:tr h="851593">
                <a:tc>
                  <a:txBody>
                    <a:bodyPr/>
                    <a:lstStyle/>
                    <a:p>
                      <a:pPr algn="l">
                        <a:lnSpc>
                          <a:spcPct val="107000"/>
                        </a:lnSpc>
                        <a:spcAft>
                          <a:spcPts val="0"/>
                        </a:spcAft>
                      </a:pPr>
                      <a:r>
                        <a:rPr lang="en-GB" sz="2400" b="1" dirty="0">
                          <a:solidFill>
                            <a:schemeClr val="tx2">
                              <a:lumMod val="75000"/>
                              <a:lumOff val="25000"/>
                            </a:schemeClr>
                          </a:solidFill>
                          <a:effectLst/>
                          <a:latin typeface="Arial" panose="020B0604020202020204" pitchFamily="34" charset="0"/>
                          <a:cs typeface="Arial" panose="020B0604020202020204" pitchFamily="34" charset="0"/>
                        </a:rPr>
                        <a:t>I would have achieved the same results if I was at home</a:t>
                      </a:r>
                      <a:endParaRPr lang="en-GB" sz="24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100" b="1" dirty="0">
                          <a:solidFill>
                            <a:schemeClr val="tx2">
                              <a:lumMod val="75000"/>
                              <a:lumOff val="25000"/>
                            </a:schemeClr>
                          </a:solidFill>
                          <a:effectLst/>
                          <a:latin typeface="Arial" panose="020B0604020202020204" pitchFamily="34" charset="0"/>
                          <a:cs typeface="Arial" panose="020B0604020202020204" pitchFamily="34" charset="0"/>
                        </a:rPr>
                        <a:t> </a:t>
                      </a:r>
                      <a:endParaRPr lang="en-GB" sz="11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100" b="1" dirty="0">
                          <a:solidFill>
                            <a:schemeClr val="tx2">
                              <a:lumMod val="75000"/>
                              <a:lumOff val="25000"/>
                            </a:schemeClr>
                          </a:solidFill>
                          <a:effectLst/>
                          <a:latin typeface="Arial" panose="020B0604020202020204" pitchFamily="34" charset="0"/>
                          <a:cs typeface="Arial" panose="020B0604020202020204" pitchFamily="34" charset="0"/>
                        </a:rPr>
                        <a:t> </a:t>
                      </a:r>
                      <a:endParaRPr lang="en-GB" sz="11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100" b="1" dirty="0">
                          <a:solidFill>
                            <a:schemeClr val="tx2">
                              <a:lumMod val="75000"/>
                              <a:lumOff val="25000"/>
                            </a:schemeClr>
                          </a:solidFill>
                          <a:effectLst/>
                          <a:latin typeface="Arial" panose="020B0604020202020204" pitchFamily="34" charset="0"/>
                          <a:cs typeface="Arial" panose="020B0604020202020204" pitchFamily="34" charset="0"/>
                        </a:rPr>
                        <a:t> </a:t>
                      </a:r>
                      <a:endParaRPr lang="en-GB" sz="11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100" b="1" dirty="0">
                          <a:solidFill>
                            <a:schemeClr val="tx2">
                              <a:lumMod val="75000"/>
                              <a:lumOff val="25000"/>
                            </a:schemeClr>
                          </a:solidFill>
                          <a:effectLst/>
                          <a:latin typeface="Arial" panose="020B0604020202020204" pitchFamily="34" charset="0"/>
                          <a:cs typeface="Arial" panose="020B0604020202020204" pitchFamily="34" charset="0"/>
                        </a:rPr>
                        <a:t> </a:t>
                      </a:r>
                      <a:endParaRPr lang="en-GB" sz="11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endParaRPr lang="en-GB" sz="1100" b="1" dirty="0">
                        <a:solidFill>
                          <a:schemeClr val="tx2">
                            <a:lumMod val="75000"/>
                            <a:lumOff val="25000"/>
                          </a:schemeClr>
                        </a:solidFill>
                        <a:effectLst/>
                        <a:latin typeface="Arial"/>
                        <a:ea typeface="Calibri" panose="020F0502020204030204" pitchFamily="34" charset="0"/>
                        <a:cs typeface="Arial"/>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86914200"/>
                  </a:ext>
                </a:extLst>
              </a:tr>
              <a:tr h="0">
                <a:tc>
                  <a:txBody>
                    <a:bodyPr/>
                    <a:lstStyle/>
                    <a:p>
                      <a:pPr algn="l">
                        <a:lnSpc>
                          <a:spcPct val="107000"/>
                        </a:lnSpc>
                        <a:spcAft>
                          <a:spcPts val="0"/>
                        </a:spcAft>
                      </a:pPr>
                      <a:r>
                        <a:rPr lang="en-GB" sz="2400" b="1" dirty="0">
                          <a:solidFill>
                            <a:schemeClr val="tx2">
                              <a:lumMod val="75000"/>
                              <a:lumOff val="25000"/>
                            </a:schemeClr>
                          </a:solidFill>
                          <a:effectLst/>
                          <a:latin typeface="Arial" panose="020B0604020202020204" pitchFamily="34" charset="0"/>
                          <a:cs typeface="Arial" panose="020B0604020202020204" pitchFamily="34" charset="0"/>
                        </a:rPr>
                        <a:t>I would have the same results if I had only one physiotherapy session per week during my hospital admission </a:t>
                      </a:r>
                      <a:endParaRPr lang="en-GB" sz="24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endParaRPr lang="en-GB" sz="1100" b="1" dirty="0">
                        <a:solidFill>
                          <a:schemeClr val="tx2">
                            <a:lumMod val="75000"/>
                            <a:lumOff val="25000"/>
                          </a:schemeClr>
                        </a:solidFill>
                        <a:effectLst/>
                        <a:latin typeface="Arial"/>
                        <a:ea typeface="Calibri" panose="020F0502020204030204" pitchFamily="34" charset="0"/>
                        <a:cs typeface="Arial"/>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100" b="1" dirty="0">
                          <a:solidFill>
                            <a:schemeClr val="tx2">
                              <a:lumMod val="75000"/>
                              <a:lumOff val="25000"/>
                            </a:schemeClr>
                          </a:solidFill>
                          <a:effectLst/>
                          <a:latin typeface="Arial" panose="020B0604020202020204" pitchFamily="34" charset="0"/>
                          <a:cs typeface="Arial" panose="020B0604020202020204" pitchFamily="34" charset="0"/>
                        </a:rPr>
                        <a:t> </a:t>
                      </a:r>
                      <a:endParaRPr lang="en-GB" sz="11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100" b="1" dirty="0">
                          <a:solidFill>
                            <a:schemeClr val="tx2">
                              <a:lumMod val="75000"/>
                              <a:lumOff val="25000"/>
                            </a:schemeClr>
                          </a:solidFill>
                          <a:effectLst/>
                          <a:latin typeface="Arial" panose="020B0604020202020204" pitchFamily="34" charset="0"/>
                          <a:cs typeface="Arial" panose="020B0604020202020204" pitchFamily="34" charset="0"/>
                        </a:rPr>
                        <a:t> </a:t>
                      </a:r>
                      <a:endParaRPr lang="en-GB" sz="11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100" b="1" dirty="0">
                          <a:solidFill>
                            <a:schemeClr val="tx2">
                              <a:lumMod val="75000"/>
                              <a:lumOff val="25000"/>
                            </a:schemeClr>
                          </a:solidFill>
                          <a:effectLst/>
                          <a:latin typeface="Arial" panose="020B0604020202020204" pitchFamily="34" charset="0"/>
                          <a:cs typeface="Arial" panose="020B0604020202020204" pitchFamily="34" charset="0"/>
                        </a:rPr>
                        <a:t> </a:t>
                      </a:r>
                      <a:endParaRPr lang="en-GB" sz="11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endParaRPr lang="en-GB" sz="1100" b="1" dirty="0">
                        <a:solidFill>
                          <a:schemeClr val="tx2">
                            <a:lumMod val="75000"/>
                            <a:lumOff val="25000"/>
                          </a:schemeClr>
                        </a:solidFill>
                        <a:effectLst/>
                        <a:latin typeface="Arial"/>
                        <a:ea typeface="Calibri" panose="020F0502020204030204" pitchFamily="34" charset="0"/>
                        <a:cs typeface="Arial"/>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2567521"/>
                  </a:ext>
                </a:extLst>
              </a:tr>
              <a:tr h="1142581">
                <a:tc>
                  <a:txBody>
                    <a:bodyPr/>
                    <a:lstStyle/>
                    <a:p>
                      <a:pPr algn="l">
                        <a:lnSpc>
                          <a:spcPct val="107000"/>
                        </a:lnSpc>
                        <a:spcAft>
                          <a:spcPts val="0"/>
                        </a:spcAft>
                      </a:pPr>
                      <a:r>
                        <a:rPr lang="en-GB" sz="2400" b="1" dirty="0">
                          <a:solidFill>
                            <a:schemeClr val="tx2">
                              <a:lumMod val="75000"/>
                              <a:lumOff val="25000"/>
                            </a:schemeClr>
                          </a:solidFill>
                          <a:effectLst/>
                          <a:latin typeface="Arial" panose="020B0604020202020204" pitchFamily="34" charset="0"/>
                          <a:cs typeface="Arial" panose="020B0604020202020204" pitchFamily="34" charset="0"/>
                        </a:rPr>
                        <a:t>Having physiotherapy input provided within hospital has improved my motivation and engagement to become healthier and more active </a:t>
                      </a:r>
                      <a:endParaRPr lang="en-GB" sz="24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endParaRPr lang="en-GB" sz="1100" b="1" dirty="0">
                        <a:solidFill>
                          <a:schemeClr val="tx2">
                            <a:lumMod val="75000"/>
                            <a:lumOff val="25000"/>
                          </a:schemeClr>
                        </a:solidFill>
                        <a:effectLst/>
                        <a:latin typeface="Arial"/>
                        <a:ea typeface="Calibri" panose="020F0502020204030204" pitchFamily="34" charset="0"/>
                        <a:cs typeface="Arial"/>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100" b="1" dirty="0">
                          <a:solidFill>
                            <a:schemeClr val="tx2">
                              <a:lumMod val="75000"/>
                              <a:lumOff val="25000"/>
                            </a:schemeClr>
                          </a:solidFill>
                          <a:effectLst/>
                          <a:latin typeface="Arial" panose="020B0604020202020204" pitchFamily="34" charset="0"/>
                          <a:cs typeface="Arial" panose="020B0604020202020204" pitchFamily="34" charset="0"/>
                        </a:rPr>
                        <a:t> </a:t>
                      </a:r>
                      <a:endParaRPr lang="en-GB" sz="11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100" b="1" dirty="0">
                          <a:solidFill>
                            <a:schemeClr val="tx2">
                              <a:lumMod val="75000"/>
                              <a:lumOff val="25000"/>
                            </a:schemeClr>
                          </a:solidFill>
                          <a:effectLst/>
                          <a:latin typeface="Arial" panose="020B0604020202020204" pitchFamily="34" charset="0"/>
                          <a:cs typeface="Arial" panose="020B0604020202020204" pitchFamily="34" charset="0"/>
                        </a:rPr>
                        <a:t> </a:t>
                      </a:r>
                      <a:endParaRPr lang="en-GB" sz="11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100" b="1" dirty="0">
                          <a:solidFill>
                            <a:schemeClr val="tx2">
                              <a:lumMod val="75000"/>
                              <a:lumOff val="25000"/>
                            </a:schemeClr>
                          </a:solidFill>
                          <a:effectLst/>
                          <a:latin typeface="Arial" panose="020B0604020202020204" pitchFamily="34" charset="0"/>
                          <a:cs typeface="Arial" panose="020B0604020202020204" pitchFamily="34" charset="0"/>
                        </a:rPr>
                        <a:t> </a:t>
                      </a:r>
                      <a:endParaRPr lang="en-GB" sz="11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100" b="1" dirty="0">
                          <a:solidFill>
                            <a:schemeClr val="tx2">
                              <a:lumMod val="75000"/>
                              <a:lumOff val="25000"/>
                            </a:schemeClr>
                          </a:solidFill>
                          <a:effectLst/>
                          <a:latin typeface="Arial" panose="020B0604020202020204" pitchFamily="34" charset="0"/>
                          <a:cs typeface="Arial" panose="020B0604020202020204" pitchFamily="34" charset="0"/>
                        </a:rPr>
                        <a:t> </a:t>
                      </a:r>
                      <a:endParaRPr lang="en-GB" sz="11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75396733"/>
                  </a:ext>
                </a:extLst>
              </a:tr>
              <a:tr h="899007">
                <a:tc>
                  <a:txBody>
                    <a:bodyPr/>
                    <a:lstStyle/>
                    <a:p>
                      <a:pPr algn="l">
                        <a:lnSpc>
                          <a:spcPct val="107000"/>
                        </a:lnSpc>
                        <a:spcAft>
                          <a:spcPts val="0"/>
                        </a:spcAft>
                      </a:pPr>
                      <a:r>
                        <a:rPr lang="en-GB" sz="2400" b="1" dirty="0">
                          <a:solidFill>
                            <a:schemeClr val="tx2">
                              <a:lumMod val="75000"/>
                              <a:lumOff val="25000"/>
                            </a:schemeClr>
                          </a:solidFill>
                          <a:effectLst/>
                          <a:latin typeface="Arial" panose="020B0604020202020204" pitchFamily="34" charset="0"/>
                          <a:cs typeface="Arial" panose="020B0604020202020204" pitchFamily="34" charset="0"/>
                        </a:rPr>
                        <a:t>I had input into my own exercise programme that I completed</a:t>
                      </a:r>
                      <a:endParaRPr lang="en-GB" sz="24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endParaRPr lang="en-GB" sz="1100" b="1" dirty="0">
                        <a:solidFill>
                          <a:schemeClr val="tx2">
                            <a:lumMod val="75000"/>
                            <a:lumOff val="25000"/>
                          </a:schemeClr>
                        </a:solidFill>
                        <a:effectLst/>
                        <a:latin typeface="Arial"/>
                        <a:ea typeface="Calibri" panose="020F0502020204030204" pitchFamily="34" charset="0"/>
                        <a:cs typeface="Arial"/>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endParaRPr lang="en-GB" sz="1100" b="1" dirty="0">
                        <a:solidFill>
                          <a:schemeClr val="tx2">
                            <a:lumMod val="75000"/>
                            <a:lumOff val="25000"/>
                          </a:schemeClr>
                        </a:solidFill>
                        <a:effectLst/>
                        <a:latin typeface="Arial"/>
                        <a:ea typeface="Calibri" panose="020F0502020204030204" pitchFamily="34" charset="0"/>
                        <a:cs typeface="Arial"/>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100" b="1" dirty="0">
                          <a:solidFill>
                            <a:schemeClr val="tx2">
                              <a:lumMod val="75000"/>
                              <a:lumOff val="25000"/>
                            </a:schemeClr>
                          </a:solidFill>
                          <a:effectLst/>
                          <a:latin typeface="Arial" panose="020B0604020202020204" pitchFamily="34" charset="0"/>
                          <a:cs typeface="Arial" panose="020B0604020202020204" pitchFamily="34" charset="0"/>
                        </a:rPr>
                        <a:t> </a:t>
                      </a:r>
                      <a:endParaRPr lang="en-GB" sz="11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100" b="1" dirty="0">
                          <a:solidFill>
                            <a:schemeClr val="tx2">
                              <a:lumMod val="75000"/>
                              <a:lumOff val="25000"/>
                            </a:schemeClr>
                          </a:solidFill>
                          <a:effectLst/>
                          <a:latin typeface="Arial" panose="020B0604020202020204" pitchFamily="34" charset="0"/>
                          <a:cs typeface="Arial" panose="020B0604020202020204" pitchFamily="34" charset="0"/>
                        </a:rPr>
                        <a:t> </a:t>
                      </a:r>
                      <a:endParaRPr lang="en-GB" sz="11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100" b="1" dirty="0">
                          <a:solidFill>
                            <a:schemeClr val="tx2">
                              <a:lumMod val="75000"/>
                              <a:lumOff val="25000"/>
                            </a:schemeClr>
                          </a:solidFill>
                          <a:effectLst/>
                          <a:latin typeface="Arial" panose="020B0604020202020204" pitchFamily="34" charset="0"/>
                          <a:cs typeface="Arial" panose="020B0604020202020204" pitchFamily="34" charset="0"/>
                        </a:rPr>
                        <a:t> </a:t>
                      </a:r>
                      <a:endParaRPr lang="en-GB" sz="11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67228025"/>
                  </a:ext>
                </a:extLst>
              </a:tr>
              <a:tr h="827039">
                <a:tc>
                  <a:txBody>
                    <a:bodyPr/>
                    <a:lstStyle/>
                    <a:p>
                      <a:pPr algn="l">
                        <a:lnSpc>
                          <a:spcPct val="107000"/>
                        </a:lnSpc>
                        <a:spcAft>
                          <a:spcPts val="0"/>
                        </a:spcAft>
                      </a:pPr>
                      <a:r>
                        <a:rPr lang="en-GB" sz="2400" b="1" dirty="0">
                          <a:solidFill>
                            <a:schemeClr val="tx2">
                              <a:lumMod val="75000"/>
                              <a:lumOff val="25000"/>
                            </a:schemeClr>
                          </a:solidFill>
                          <a:effectLst/>
                          <a:latin typeface="Arial" panose="020B0604020202020204" pitchFamily="34" charset="0"/>
                          <a:cs typeface="Arial" panose="020B0604020202020204" pitchFamily="34" charset="0"/>
                        </a:rPr>
                        <a:t>The gym was fully accessible to me and my condition. </a:t>
                      </a:r>
                      <a:endParaRPr lang="en-GB" sz="24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endParaRPr lang="en-GB" sz="1100" b="1" dirty="0">
                        <a:solidFill>
                          <a:schemeClr val="tx2">
                            <a:lumMod val="75000"/>
                            <a:lumOff val="25000"/>
                          </a:schemeClr>
                        </a:solidFill>
                        <a:effectLst/>
                        <a:latin typeface="Arial"/>
                        <a:ea typeface="Calibri" panose="020F0502020204030204" pitchFamily="34" charset="0"/>
                        <a:cs typeface="Arial"/>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endParaRPr lang="en-GB" sz="1100" b="1" dirty="0">
                        <a:solidFill>
                          <a:schemeClr val="tx2">
                            <a:lumMod val="75000"/>
                            <a:lumOff val="25000"/>
                          </a:schemeClr>
                        </a:solidFill>
                        <a:effectLst/>
                        <a:latin typeface="Arial"/>
                        <a:ea typeface="Calibri" panose="020F0502020204030204" pitchFamily="34" charset="0"/>
                        <a:cs typeface="Arial"/>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endParaRPr lang="en-GB" sz="1100" b="1" dirty="0">
                        <a:solidFill>
                          <a:schemeClr val="tx2">
                            <a:lumMod val="75000"/>
                            <a:lumOff val="25000"/>
                          </a:schemeClr>
                        </a:solidFill>
                        <a:effectLst/>
                        <a:latin typeface="Arial"/>
                        <a:ea typeface="Calibri" panose="020F0502020204030204" pitchFamily="34" charset="0"/>
                        <a:cs typeface="Arial"/>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100" b="1" dirty="0">
                          <a:solidFill>
                            <a:schemeClr val="tx2">
                              <a:lumMod val="75000"/>
                              <a:lumOff val="25000"/>
                            </a:schemeClr>
                          </a:solidFill>
                          <a:effectLst/>
                          <a:latin typeface="Arial" panose="020B0604020202020204" pitchFamily="34" charset="0"/>
                          <a:cs typeface="Arial" panose="020B0604020202020204" pitchFamily="34" charset="0"/>
                        </a:rPr>
                        <a:t> </a:t>
                      </a:r>
                      <a:endParaRPr lang="en-GB" sz="11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100" b="1" dirty="0">
                          <a:solidFill>
                            <a:schemeClr val="tx2">
                              <a:lumMod val="75000"/>
                              <a:lumOff val="25000"/>
                            </a:schemeClr>
                          </a:solidFill>
                          <a:effectLst/>
                          <a:latin typeface="Arial" panose="020B0604020202020204" pitchFamily="34" charset="0"/>
                          <a:cs typeface="Arial" panose="020B0604020202020204" pitchFamily="34" charset="0"/>
                        </a:rPr>
                        <a:t> </a:t>
                      </a:r>
                      <a:endParaRPr lang="en-GB" sz="11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76912162"/>
                  </a:ext>
                </a:extLst>
              </a:tr>
              <a:tr h="998921">
                <a:tc>
                  <a:txBody>
                    <a:bodyPr/>
                    <a:lstStyle/>
                    <a:p>
                      <a:pPr algn="l">
                        <a:lnSpc>
                          <a:spcPct val="107000"/>
                        </a:lnSpc>
                        <a:spcAft>
                          <a:spcPts val="0"/>
                        </a:spcAft>
                      </a:pPr>
                      <a:r>
                        <a:rPr lang="en-GB" sz="2400" b="1" dirty="0">
                          <a:solidFill>
                            <a:schemeClr val="tx2">
                              <a:lumMod val="75000"/>
                              <a:lumOff val="25000"/>
                            </a:schemeClr>
                          </a:solidFill>
                          <a:effectLst/>
                          <a:latin typeface="Arial" panose="020B0604020202020204" pitchFamily="34" charset="0"/>
                          <a:cs typeface="Arial" panose="020B0604020202020204" pitchFamily="34" charset="0"/>
                        </a:rPr>
                        <a:t>I would like to continue with an active lifestyle once discharged from hospital e.g., attending a gym within the community</a:t>
                      </a:r>
                      <a:endParaRPr lang="en-GB" sz="24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endParaRPr lang="en-GB" sz="1100" b="1" dirty="0">
                        <a:solidFill>
                          <a:schemeClr val="tx2">
                            <a:lumMod val="75000"/>
                            <a:lumOff val="25000"/>
                          </a:schemeClr>
                        </a:solidFill>
                        <a:effectLst/>
                        <a:latin typeface="Arial"/>
                        <a:ea typeface="Calibri" panose="020F0502020204030204" pitchFamily="34" charset="0"/>
                        <a:cs typeface="Arial"/>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endParaRPr lang="en-GB" sz="1100" b="1" dirty="0">
                        <a:solidFill>
                          <a:schemeClr val="tx2">
                            <a:lumMod val="75000"/>
                            <a:lumOff val="25000"/>
                          </a:schemeClr>
                        </a:solidFill>
                        <a:effectLst/>
                        <a:latin typeface="Arial"/>
                        <a:ea typeface="Calibri" panose="020F0502020204030204" pitchFamily="34" charset="0"/>
                        <a:cs typeface="Arial"/>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endParaRPr lang="en-GB" sz="1100" b="1" dirty="0">
                        <a:solidFill>
                          <a:schemeClr val="tx2">
                            <a:lumMod val="75000"/>
                            <a:lumOff val="25000"/>
                          </a:schemeClr>
                        </a:solidFill>
                        <a:effectLst/>
                        <a:latin typeface="Arial"/>
                        <a:ea typeface="Calibri" panose="020F0502020204030204" pitchFamily="34" charset="0"/>
                        <a:cs typeface="Arial"/>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100" b="1" dirty="0">
                          <a:solidFill>
                            <a:schemeClr val="tx2">
                              <a:lumMod val="75000"/>
                              <a:lumOff val="25000"/>
                            </a:schemeClr>
                          </a:solidFill>
                          <a:effectLst/>
                          <a:latin typeface="Arial" panose="020B0604020202020204" pitchFamily="34" charset="0"/>
                          <a:cs typeface="Arial" panose="020B0604020202020204" pitchFamily="34" charset="0"/>
                        </a:rPr>
                        <a:t> </a:t>
                      </a:r>
                      <a:endParaRPr lang="en-GB" sz="11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100" b="1" dirty="0">
                          <a:solidFill>
                            <a:schemeClr val="tx2">
                              <a:lumMod val="75000"/>
                              <a:lumOff val="25000"/>
                            </a:schemeClr>
                          </a:solidFill>
                          <a:effectLst/>
                          <a:latin typeface="Arial" panose="020B0604020202020204" pitchFamily="34" charset="0"/>
                          <a:cs typeface="Arial" panose="020B0604020202020204" pitchFamily="34" charset="0"/>
                        </a:rPr>
                        <a:t> </a:t>
                      </a:r>
                      <a:endParaRPr lang="en-GB" sz="11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0230671"/>
                  </a:ext>
                </a:extLst>
              </a:tr>
              <a:tr h="866075">
                <a:tc>
                  <a:txBody>
                    <a:bodyPr/>
                    <a:lstStyle/>
                    <a:p>
                      <a:pPr algn="l">
                        <a:lnSpc>
                          <a:spcPct val="107000"/>
                        </a:lnSpc>
                        <a:spcAft>
                          <a:spcPts val="0"/>
                        </a:spcAft>
                      </a:pPr>
                      <a:r>
                        <a:rPr lang="en-GB" sz="2400" b="1" dirty="0">
                          <a:solidFill>
                            <a:schemeClr val="tx2">
                              <a:lumMod val="75000"/>
                              <a:lumOff val="25000"/>
                            </a:schemeClr>
                          </a:solidFill>
                          <a:effectLst/>
                          <a:latin typeface="Arial" panose="020B0604020202020204" pitchFamily="34" charset="0"/>
                          <a:cs typeface="Arial" panose="020B0604020202020204" pitchFamily="34" charset="0"/>
                        </a:rPr>
                        <a:t>I would recommend the gym / increased physiotherapy input to other patients with IF</a:t>
                      </a:r>
                      <a:endParaRPr lang="en-GB" sz="24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endParaRPr lang="en-GB" sz="1100" b="1" dirty="0">
                        <a:solidFill>
                          <a:schemeClr val="tx2">
                            <a:lumMod val="75000"/>
                            <a:lumOff val="25000"/>
                          </a:schemeClr>
                        </a:solidFill>
                        <a:effectLst/>
                        <a:latin typeface="Arial"/>
                        <a:ea typeface="Calibri" panose="020F0502020204030204" pitchFamily="34" charset="0"/>
                        <a:cs typeface="Arial"/>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endParaRPr lang="en-GB" sz="1100" b="1" dirty="0">
                        <a:solidFill>
                          <a:schemeClr val="tx2">
                            <a:lumMod val="75000"/>
                            <a:lumOff val="25000"/>
                          </a:schemeClr>
                        </a:solidFill>
                        <a:effectLst/>
                        <a:latin typeface="Arial"/>
                        <a:ea typeface="Calibri" panose="020F0502020204030204" pitchFamily="34" charset="0"/>
                        <a:cs typeface="Arial"/>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endParaRPr lang="en-GB" sz="1100" b="1" dirty="0">
                        <a:solidFill>
                          <a:schemeClr val="tx2">
                            <a:lumMod val="75000"/>
                            <a:lumOff val="25000"/>
                          </a:schemeClr>
                        </a:solidFill>
                        <a:effectLst/>
                        <a:latin typeface="Arial"/>
                        <a:ea typeface="Calibri" panose="020F0502020204030204" pitchFamily="34" charset="0"/>
                        <a:cs typeface="Arial"/>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endParaRPr lang="en-GB" sz="1100" b="1" dirty="0">
                        <a:solidFill>
                          <a:schemeClr val="tx2">
                            <a:lumMod val="75000"/>
                            <a:lumOff val="25000"/>
                          </a:schemeClr>
                        </a:solidFill>
                        <a:effectLst/>
                        <a:latin typeface="Arial"/>
                        <a:ea typeface="Calibri" panose="020F0502020204030204" pitchFamily="34" charset="0"/>
                        <a:cs typeface="Arial"/>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1100" b="1" dirty="0">
                          <a:solidFill>
                            <a:schemeClr val="tx2">
                              <a:lumMod val="75000"/>
                              <a:lumOff val="25000"/>
                            </a:schemeClr>
                          </a:solidFill>
                          <a:effectLst/>
                          <a:latin typeface="Arial" panose="020B0604020202020204" pitchFamily="34" charset="0"/>
                          <a:cs typeface="Arial" panose="020B0604020202020204" pitchFamily="34" charset="0"/>
                        </a:rPr>
                        <a:t> </a:t>
                      </a:r>
                      <a:endParaRPr lang="en-GB" sz="1100" b="1" dirty="0">
                        <a:solidFill>
                          <a:schemeClr val="tx2">
                            <a:lumMod val="75000"/>
                            <a:lumOff val="2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36314000"/>
                  </a:ext>
                </a:extLst>
              </a:tr>
            </a:tbl>
          </a:graphicData>
        </a:graphic>
      </p:graphicFrame>
      <p:sp>
        <p:nvSpPr>
          <p:cNvPr id="17" name="Star: 5 Points 16">
            <a:extLst>
              <a:ext uri="{FF2B5EF4-FFF2-40B4-BE49-F238E27FC236}">
                <a16:creationId xmlns:a16="http://schemas.microsoft.com/office/drawing/2014/main" id="{6F237165-1312-5DFF-9250-D36045C6611D}"/>
              </a:ext>
            </a:extLst>
          </p:cNvPr>
          <p:cNvSpPr/>
          <p:nvPr/>
        </p:nvSpPr>
        <p:spPr>
          <a:xfrm>
            <a:off x="27402610" y="16924877"/>
            <a:ext cx="737937" cy="646331"/>
          </a:xfrm>
          <a:prstGeom prst="star5">
            <a:avLst/>
          </a:prstGeom>
          <a:solidFill>
            <a:srgbClr val="005EB8"/>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2">
                  <a:lumMod val="75000"/>
                  <a:lumOff val="25000"/>
                </a:schemeClr>
              </a:solidFill>
            </a:endParaRPr>
          </a:p>
        </p:txBody>
      </p:sp>
      <p:sp>
        <p:nvSpPr>
          <p:cNvPr id="19" name="Star: 5 Points 18">
            <a:extLst>
              <a:ext uri="{FF2B5EF4-FFF2-40B4-BE49-F238E27FC236}">
                <a16:creationId xmlns:a16="http://schemas.microsoft.com/office/drawing/2014/main" id="{DC17731F-1C69-4265-376D-4DBB4020EE29}"/>
              </a:ext>
            </a:extLst>
          </p:cNvPr>
          <p:cNvSpPr/>
          <p:nvPr/>
        </p:nvSpPr>
        <p:spPr>
          <a:xfrm>
            <a:off x="27402610" y="18215295"/>
            <a:ext cx="737937" cy="646331"/>
          </a:xfrm>
          <a:prstGeom prst="star5">
            <a:avLst/>
          </a:prstGeom>
          <a:solidFill>
            <a:srgbClr val="005EB8"/>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2">
                  <a:lumMod val="75000"/>
                  <a:lumOff val="25000"/>
                </a:schemeClr>
              </a:solidFill>
            </a:endParaRPr>
          </a:p>
        </p:txBody>
      </p:sp>
      <p:sp>
        <p:nvSpPr>
          <p:cNvPr id="20" name="Star: 5 Points 19">
            <a:extLst>
              <a:ext uri="{FF2B5EF4-FFF2-40B4-BE49-F238E27FC236}">
                <a16:creationId xmlns:a16="http://schemas.microsoft.com/office/drawing/2014/main" id="{0E34CD42-0839-A338-8D70-CED625005C00}"/>
              </a:ext>
            </a:extLst>
          </p:cNvPr>
          <p:cNvSpPr/>
          <p:nvPr/>
        </p:nvSpPr>
        <p:spPr>
          <a:xfrm>
            <a:off x="21272933" y="19469266"/>
            <a:ext cx="737937" cy="646331"/>
          </a:xfrm>
          <a:prstGeom prst="star5">
            <a:avLst/>
          </a:prstGeom>
          <a:solidFill>
            <a:srgbClr val="005EB8"/>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2">
                  <a:lumMod val="75000"/>
                  <a:lumOff val="25000"/>
                </a:schemeClr>
              </a:solidFill>
            </a:endParaRPr>
          </a:p>
        </p:txBody>
      </p:sp>
      <p:sp>
        <p:nvSpPr>
          <p:cNvPr id="24" name="Star: 5 Points 23">
            <a:extLst>
              <a:ext uri="{FF2B5EF4-FFF2-40B4-BE49-F238E27FC236}">
                <a16:creationId xmlns:a16="http://schemas.microsoft.com/office/drawing/2014/main" id="{A0F86D7F-909D-C5C0-AA2B-BD2258AE10F7}"/>
              </a:ext>
            </a:extLst>
          </p:cNvPr>
          <p:cNvSpPr/>
          <p:nvPr/>
        </p:nvSpPr>
        <p:spPr>
          <a:xfrm>
            <a:off x="21320219" y="20401851"/>
            <a:ext cx="737937" cy="646331"/>
          </a:xfrm>
          <a:prstGeom prst="star5">
            <a:avLst/>
          </a:prstGeom>
          <a:solidFill>
            <a:srgbClr val="005EB8"/>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2">
                  <a:lumMod val="75000"/>
                  <a:lumOff val="25000"/>
                </a:schemeClr>
              </a:solidFill>
            </a:endParaRPr>
          </a:p>
        </p:txBody>
      </p:sp>
      <p:sp>
        <p:nvSpPr>
          <p:cNvPr id="26" name="Star: 5 Points 25">
            <a:extLst>
              <a:ext uri="{FF2B5EF4-FFF2-40B4-BE49-F238E27FC236}">
                <a16:creationId xmlns:a16="http://schemas.microsoft.com/office/drawing/2014/main" id="{E1F08E63-2C1E-0287-3B51-DB0818A1ADB5}"/>
              </a:ext>
            </a:extLst>
          </p:cNvPr>
          <p:cNvSpPr/>
          <p:nvPr/>
        </p:nvSpPr>
        <p:spPr>
          <a:xfrm>
            <a:off x="25938218" y="21710547"/>
            <a:ext cx="737937" cy="646331"/>
          </a:xfrm>
          <a:prstGeom prst="star5">
            <a:avLst/>
          </a:prstGeom>
          <a:solidFill>
            <a:srgbClr val="005EB8"/>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2">
                  <a:lumMod val="75000"/>
                  <a:lumOff val="25000"/>
                </a:schemeClr>
              </a:solidFill>
            </a:endParaRPr>
          </a:p>
        </p:txBody>
      </p:sp>
      <p:sp>
        <p:nvSpPr>
          <p:cNvPr id="28" name="Star: 5 Points 27">
            <a:extLst>
              <a:ext uri="{FF2B5EF4-FFF2-40B4-BE49-F238E27FC236}">
                <a16:creationId xmlns:a16="http://schemas.microsoft.com/office/drawing/2014/main" id="{D59C4437-A266-AD2C-500A-59D0AB6B3845}"/>
              </a:ext>
            </a:extLst>
          </p:cNvPr>
          <p:cNvSpPr/>
          <p:nvPr/>
        </p:nvSpPr>
        <p:spPr>
          <a:xfrm>
            <a:off x="25938217" y="22960276"/>
            <a:ext cx="737937" cy="646331"/>
          </a:xfrm>
          <a:prstGeom prst="star5">
            <a:avLst/>
          </a:prstGeom>
          <a:solidFill>
            <a:srgbClr val="005EB8"/>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2">
                  <a:lumMod val="75000"/>
                  <a:lumOff val="25000"/>
                </a:schemeClr>
              </a:solidFill>
            </a:endParaRPr>
          </a:p>
        </p:txBody>
      </p:sp>
      <p:sp>
        <p:nvSpPr>
          <p:cNvPr id="29" name="Star: 5 Points 28">
            <a:extLst>
              <a:ext uri="{FF2B5EF4-FFF2-40B4-BE49-F238E27FC236}">
                <a16:creationId xmlns:a16="http://schemas.microsoft.com/office/drawing/2014/main" id="{CBB4E8C4-3CA8-093D-3F66-9ABAD95ED135}"/>
              </a:ext>
            </a:extLst>
          </p:cNvPr>
          <p:cNvSpPr/>
          <p:nvPr/>
        </p:nvSpPr>
        <p:spPr>
          <a:xfrm>
            <a:off x="27402608" y="23824342"/>
            <a:ext cx="737937" cy="646331"/>
          </a:xfrm>
          <a:prstGeom prst="star5">
            <a:avLst/>
          </a:prstGeom>
          <a:solidFill>
            <a:srgbClr val="005EB8"/>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2">
                  <a:lumMod val="75000"/>
                  <a:lumOff val="25000"/>
                </a:schemeClr>
              </a:solidFill>
            </a:endParaRPr>
          </a:p>
        </p:txBody>
      </p:sp>
      <p:sp>
        <p:nvSpPr>
          <p:cNvPr id="32" name="Star: 5 Points 31">
            <a:extLst>
              <a:ext uri="{FF2B5EF4-FFF2-40B4-BE49-F238E27FC236}">
                <a16:creationId xmlns:a16="http://schemas.microsoft.com/office/drawing/2014/main" id="{383B402D-1BAC-820E-E240-CA7756642896}"/>
              </a:ext>
            </a:extLst>
          </p:cNvPr>
          <p:cNvSpPr/>
          <p:nvPr/>
        </p:nvSpPr>
        <p:spPr>
          <a:xfrm>
            <a:off x="25938217" y="24959458"/>
            <a:ext cx="737937" cy="646331"/>
          </a:xfrm>
          <a:prstGeom prst="star5">
            <a:avLst/>
          </a:prstGeom>
          <a:solidFill>
            <a:srgbClr val="005EB8"/>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2">
                  <a:lumMod val="75000"/>
                  <a:lumOff val="25000"/>
                </a:schemeClr>
              </a:solidFill>
            </a:endParaRPr>
          </a:p>
        </p:txBody>
      </p:sp>
      <p:sp>
        <p:nvSpPr>
          <p:cNvPr id="34" name="Star: 5 Points 33">
            <a:extLst>
              <a:ext uri="{FF2B5EF4-FFF2-40B4-BE49-F238E27FC236}">
                <a16:creationId xmlns:a16="http://schemas.microsoft.com/office/drawing/2014/main" id="{900E98ED-3945-161E-B01E-A51D22C72DE8}"/>
              </a:ext>
            </a:extLst>
          </p:cNvPr>
          <p:cNvSpPr/>
          <p:nvPr/>
        </p:nvSpPr>
        <p:spPr>
          <a:xfrm>
            <a:off x="27402608" y="26332901"/>
            <a:ext cx="737937" cy="646331"/>
          </a:xfrm>
          <a:prstGeom prst="star5">
            <a:avLst/>
          </a:prstGeom>
          <a:solidFill>
            <a:srgbClr val="005EB8"/>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2">
                  <a:lumMod val="75000"/>
                  <a:lumOff val="25000"/>
                </a:schemeClr>
              </a:solidFill>
            </a:endParaRPr>
          </a:p>
        </p:txBody>
      </p:sp>
      <p:sp>
        <p:nvSpPr>
          <p:cNvPr id="36" name="TextBox 35">
            <a:extLst>
              <a:ext uri="{FF2B5EF4-FFF2-40B4-BE49-F238E27FC236}">
                <a16:creationId xmlns:a16="http://schemas.microsoft.com/office/drawing/2014/main" id="{4ABC4DE0-BD19-9F00-4577-D2108662CAB8}"/>
              </a:ext>
            </a:extLst>
          </p:cNvPr>
          <p:cNvSpPr txBox="1"/>
          <p:nvPr/>
        </p:nvSpPr>
        <p:spPr>
          <a:xfrm>
            <a:off x="14842691" y="27540347"/>
            <a:ext cx="15060862" cy="3231654"/>
          </a:xfrm>
          <a:prstGeom prst="rect">
            <a:avLst/>
          </a:prstGeom>
          <a:noFill/>
        </p:spPr>
        <p:txBody>
          <a:bodyPr wrap="square" lIns="91440" tIns="45720" rIns="91440" bIns="45720" rtlCol="0" anchor="t">
            <a:spAutoFit/>
          </a:bodyPr>
          <a:lstStyle/>
          <a:p>
            <a:r>
              <a:rPr lang="en-GB" sz="3600" b="1" u="sng" dirty="0">
                <a:solidFill>
                  <a:schemeClr val="tx2">
                    <a:lumMod val="75000"/>
                    <a:lumOff val="25000"/>
                  </a:schemeClr>
                </a:solidFill>
                <a:latin typeface="Arial" panose="020B0604020202020204" pitchFamily="34" charset="0"/>
                <a:cs typeface="Arial" panose="020B0604020202020204" pitchFamily="34" charset="0"/>
              </a:rPr>
              <a:t>Limitations </a:t>
            </a:r>
          </a:p>
          <a:p>
            <a:r>
              <a:rPr lang="en-GB" sz="2800" dirty="0">
                <a:solidFill>
                  <a:schemeClr val="tx2">
                    <a:lumMod val="75000"/>
                    <a:lumOff val="25000"/>
                  </a:schemeClr>
                </a:solidFill>
                <a:latin typeface="Arial" panose="020B0604020202020204" pitchFamily="34" charset="0"/>
                <a:cs typeface="Arial" panose="020B0604020202020204" pitchFamily="34" charset="0"/>
              </a:rPr>
              <a:t> </a:t>
            </a:r>
          </a:p>
          <a:p>
            <a:pPr marL="571500" indent="-571500" algn="just">
              <a:buFontTx/>
              <a:buChar char="-"/>
            </a:pPr>
            <a:r>
              <a:rPr lang="en-GB" sz="2800" dirty="0">
                <a:solidFill>
                  <a:schemeClr val="tx2">
                    <a:lumMod val="75000"/>
                    <a:lumOff val="25000"/>
                  </a:schemeClr>
                </a:solidFill>
                <a:latin typeface="Arial"/>
                <a:cs typeface="Arial"/>
              </a:rPr>
              <a:t>Only one patient perspective, may lead to bias is the results. </a:t>
            </a:r>
            <a:endParaRPr lang="en-GB" sz="2800" dirty="0">
              <a:solidFill>
                <a:schemeClr val="tx2">
                  <a:lumMod val="75000"/>
                  <a:lumOff val="25000"/>
                </a:schemeClr>
              </a:solidFill>
              <a:latin typeface="Arial" panose="020B0604020202020204" pitchFamily="34" charset="0"/>
              <a:cs typeface="Arial" panose="020B0604020202020204" pitchFamily="34" charset="0"/>
            </a:endParaRPr>
          </a:p>
          <a:p>
            <a:pPr marL="571500" indent="-571500" algn="just">
              <a:buFontTx/>
              <a:buChar char="-"/>
            </a:pPr>
            <a:r>
              <a:rPr lang="en-GB" sz="2800" dirty="0">
                <a:solidFill>
                  <a:schemeClr val="tx2">
                    <a:lumMod val="75000"/>
                    <a:lumOff val="25000"/>
                  </a:schemeClr>
                </a:solidFill>
                <a:latin typeface="Arial"/>
                <a:cs typeface="Arial"/>
              </a:rPr>
              <a:t>Total Parenteral Nutrition (TPN) was delivered over a 12-hour period, therefore if it was delayed the night before the booked gym session was missed.</a:t>
            </a:r>
          </a:p>
          <a:p>
            <a:pPr marL="571500" indent="-571500" algn="just">
              <a:buFontTx/>
              <a:buChar char="-"/>
            </a:pPr>
            <a:r>
              <a:rPr lang="en-GB" sz="2800" dirty="0">
                <a:solidFill>
                  <a:schemeClr val="tx2">
                    <a:lumMod val="75000"/>
                    <a:lumOff val="25000"/>
                  </a:schemeClr>
                </a:solidFill>
                <a:latin typeface="Arial"/>
                <a:cs typeface="Arial"/>
              </a:rPr>
              <a:t>Removal of TPN was a sterile technique, only specific trained nurses could remove it. Delays in finding a specific nurses lead to some gym sessions being shortened. </a:t>
            </a:r>
          </a:p>
        </p:txBody>
      </p:sp>
      <p:sp>
        <p:nvSpPr>
          <p:cNvPr id="37" name="TextBox 36">
            <a:extLst>
              <a:ext uri="{FF2B5EF4-FFF2-40B4-BE49-F238E27FC236}">
                <a16:creationId xmlns:a16="http://schemas.microsoft.com/office/drawing/2014/main" id="{C8CB1EB4-E7DE-1992-C406-8C86C1D59D0B}"/>
              </a:ext>
            </a:extLst>
          </p:cNvPr>
          <p:cNvSpPr txBox="1"/>
          <p:nvPr/>
        </p:nvSpPr>
        <p:spPr>
          <a:xfrm>
            <a:off x="14841617" y="34275143"/>
            <a:ext cx="15131661" cy="6924973"/>
          </a:xfrm>
          <a:prstGeom prst="rect">
            <a:avLst/>
          </a:prstGeom>
          <a:noFill/>
        </p:spPr>
        <p:txBody>
          <a:bodyPr wrap="square" rtlCol="0">
            <a:spAutoFit/>
          </a:bodyPr>
          <a:lstStyle/>
          <a:p>
            <a:r>
              <a:rPr lang="en-GB" sz="3600" b="1" u="sng" dirty="0">
                <a:solidFill>
                  <a:schemeClr val="tx2">
                    <a:lumMod val="75000"/>
                    <a:lumOff val="25000"/>
                  </a:schemeClr>
                </a:solidFill>
                <a:latin typeface="Arial" panose="020B0604020202020204" pitchFamily="34" charset="0"/>
                <a:cs typeface="Arial" panose="020B0604020202020204" pitchFamily="34" charset="0"/>
              </a:rPr>
              <a:t>Impact on service / recommendations </a:t>
            </a:r>
          </a:p>
          <a:p>
            <a:endParaRPr lang="en-GB" sz="3600" dirty="0">
              <a:solidFill>
                <a:schemeClr val="tx2">
                  <a:lumMod val="75000"/>
                  <a:lumOff val="25000"/>
                </a:schemeClr>
              </a:solidFill>
              <a:latin typeface="Arial" panose="020B0604020202020204" pitchFamily="34" charset="0"/>
              <a:cs typeface="Arial" panose="020B0604020202020204" pitchFamily="34" charset="0"/>
            </a:endParaRPr>
          </a:p>
          <a:p>
            <a:pPr algn="just"/>
            <a:r>
              <a:rPr lang="en-GB" sz="2800" kern="100" dirty="0">
                <a:solidFill>
                  <a:schemeClr val="tx2">
                    <a:lumMod val="75000"/>
                    <a:lumOff val="25000"/>
                  </a:schemeClr>
                </a:solidFill>
                <a:latin typeface="Arial" panose="020B0604020202020204" pitchFamily="34" charset="0"/>
                <a:ea typeface="Aptos" panose="020B0004020202020204" pitchFamily="34" charset="0"/>
                <a:cs typeface="Arial" panose="020B0604020202020204" pitchFamily="34" charset="0"/>
              </a:rPr>
              <a:t>This</a:t>
            </a:r>
            <a:r>
              <a:rPr lang="en-GB" sz="2800" kern="100" dirty="0">
                <a:solidFill>
                  <a:schemeClr val="tx2">
                    <a:lumMod val="75000"/>
                    <a:lumOff val="25000"/>
                  </a:schemeClr>
                </a:solidFill>
                <a:effectLst/>
                <a:latin typeface="Arial" panose="020B0604020202020204" pitchFamily="34" charset="0"/>
                <a:ea typeface="Aptos" panose="020B0004020202020204" pitchFamily="34" charset="0"/>
                <a:cs typeface="Arial" panose="020B0604020202020204" pitchFamily="34" charset="0"/>
              </a:rPr>
              <a:t> patient was in hospital in for </a:t>
            </a:r>
            <a:r>
              <a:rPr lang="en-GB" sz="2800" b="1" u="sng" kern="100" dirty="0">
                <a:solidFill>
                  <a:schemeClr val="tx2">
                    <a:lumMod val="75000"/>
                    <a:lumOff val="25000"/>
                  </a:schemeClr>
                </a:solidFill>
                <a:effectLst/>
                <a:latin typeface="Arial" panose="020B0604020202020204" pitchFamily="34" charset="0"/>
                <a:ea typeface="Aptos" panose="020B0004020202020204" pitchFamily="34" charset="0"/>
                <a:cs typeface="Arial" panose="020B0604020202020204" pitchFamily="34" charset="0"/>
              </a:rPr>
              <a:t>54 </a:t>
            </a:r>
            <a:r>
              <a:rPr lang="en-GB" sz="2800" kern="100" dirty="0">
                <a:solidFill>
                  <a:schemeClr val="tx2">
                    <a:lumMod val="75000"/>
                    <a:lumOff val="25000"/>
                  </a:schemeClr>
                </a:solidFill>
                <a:effectLst/>
                <a:latin typeface="Arial" panose="020B0604020202020204" pitchFamily="34" charset="0"/>
                <a:ea typeface="Aptos" panose="020B0004020202020204" pitchFamily="34" charset="0"/>
                <a:cs typeface="Arial" panose="020B0604020202020204" pitchFamily="34" charset="0"/>
              </a:rPr>
              <a:t>days prior to surgery. For </a:t>
            </a:r>
            <a:r>
              <a:rPr lang="en-GB" sz="2800" b="1" u="sng" kern="100" dirty="0">
                <a:solidFill>
                  <a:schemeClr val="tx2">
                    <a:lumMod val="75000"/>
                    <a:lumOff val="25000"/>
                  </a:schemeClr>
                </a:solidFill>
                <a:effectLst/>
                <a:latin typeface="Arial" panose="020B0604020202020204" pitchFamily="34" charset="0"/>
                <a:ea typeface="Aptos" panose="020B0004020202020204" pitchFamily="34" charset="0"/>
                <a:cs typeface="Arial" panose="020B0604020202020204" pitchFamily="34" charset="0"/>
              </a:rPr>
              <a:t>35</a:t>
            </a:r>
            <a:r>
              <a:rPr lang="en-GB" sz="2800" kern="100" dirty="0">
                <a:solidFill>
                  <a:schemeClr val="tx2">
                    <a:lumMod val="75000"/>
                    <a:lumOff val="25000"/>
                  </a:schemeClr>
                </a:solidFill>
                <a:effectLst/>
                <a:latin typeface="Arial" panose="020B0604020202020204" pitchFamily="34" charset="0"/>
                <a:ea typeface="Aptos" panose="020B0004020202020204" pitchFamily="34" charset="0"/>
                <a:cs typeface="Arial" panose="020B0604020202020204" pitchFamily="34" charset="0"/>
              </a:rPr>
              <a:t> days they only remained in hospital to receive physiotherapy input. All nutritional/dietetic support could have been </a:t>
            </a:r>
            <a:r>
              <a:rPr lang="en-GB" sz="2800" kern="100" dirty="0">
                <a:solidFill>
                  <a:schemeClr val="tx2">
                    <a:lumMod val="75000"/>
                    <a:lumOff val="25000"/>
                  </a:schemeClr>
                </a:solidFill>
                <a:latin typeface="Arial" panose="020B0604020202020204" pitchFamily="34" charset="0"/>
                <a:ea typeface="Aptos" panose="020B0004020202020204" pitchFamily="34" charset="0"/>
                <a:cs typeface="Arial" panose="020B0604020202020204" pitchFamily="34" charset="0"/>
              </a:rPr>
              <a:t>received</a:t>
            </a:r>
            <a:r>
              <a:rPr lang="en-GB" sz="2800" kern="100" dirty="0">
                <a:solidFill>
                  <a:schemeClr val="tx2">
                    <a:lumMod val="75000"/>
                    <a:lumOff val="25000"/>
                  </a:schemeClr>
                </a:solidFill>
                <a:effectLst/>
                <a:latin typeface="Arial" panose="020B0604020202020204" pitchFamily="34" charset="0"/>
                <a:ea typeface="Aptos" panose="020B0004020202020204" pitchFamily="34" charset="0"/>
                <a:cs typeface="Arial" panose="020B0604020202020204" pitchFamily="34" charset="0"/>
              </a:rPr>
              <a:t> within the community. </a:t>
            </a:r>
            <a:r>
              <a:rPr lang="en-GB" sz="2800" kern="100" dirty="0">
                <a:solidFill>
                  <a:schemeClr val="tx2">
                    <a:lumMod val="75000"/>
                    <a:lumOff val="25000"/>
                  </a:schemeClr>
                </a:solidFill>
                <a:latin typeface="Arial" panose="020B0604020202020204" pitchFamily="34" charset="0"/>
                <a:ea typeface="Aptos" panose="020B0004020202020204" pitchFamily="34" charset="0"/>
                <a:cs typeface="Arial" panose="020B0604020202020204" pitchFamily="34" charset="0"/>
              </a:rPr>
              <a:t>This patient therefore had</a:t>
            </a:r>
            <a:r>
              <a:rPr lang="en-GB" sz="2800" kern="100" dirty="0">
                <a:solidFill>
                  <a:schemeClr val="tx2">
                    <a:lumMod val="75000"/>
                    <a:lumOff val="25000"/>
                  </a:schemeClr>
                </a:solidFill>
                <a:effectLst/>
                <a:latin typeface="Arial" panose="020B0604020202020204" pitchFamily="34" charset="0"/>
                <a:ea typeface="Aptos" panose="020B0004020202020204" pitchFamily="34" charset="0"/>
                <a:cs typeface="Arial" panose="020B0604020202020204" pitchFamily="34" charset="0"/>
              </a:rPr>
              <a:t> no acute </a:t>
            </a:r>
            <a:r>
              <a:rPr lang="en-GB" sz="2800" kern="100" dirty="0">
                <a:solidFill>
                  <a:schemeClr val="tx2">
                    <a:lumMod val="75000"/>
                    <a:lumOff val="25000"/>
                  </a:schemeClr>
                </a:solidFill>
                <a:latin typeface="Arial" panose="020B0604020202020204" pitchFamily="34" charset="0"/>
                <a:ea typeface="Aptos" panose="020B0004020202020204" pitchFamily="34" charset="0"/>
                <a:cs typeface="Arial" panose="020B0604020202020204" pitchFamily="34" charset="0"/>
              </a:rPr>
              <a:t>need</a:t>
            </a:r>
            <a:r>
              <a:rPr lang="en-GB" sz="2800" kern="100" dirty="0">
                <a:solidFill>
                  <a:schemeClr val="tx2">
                    <a:lumMod val="75000"/>
                    <a:lumOff val="25000"/>
                  </a:schemeClr>
                </a:solidFill>
                <a:effectLst/>
                <a:latin typeface="Arial" panose="020B0604020202020204" pitchFamily="34" charset="0"/>
                <a:ea typeface="Aptos" panose="020B0004020202020204" pitchFamily="34" charset="0"/>
                <a:cs typeface="Arial" panose="020B0604020202020204" pitchFamily="34" charset="0"/>
              </a:rPr>
              <a:t> for this hospital admission. </a:t>
            </a:r>
            <a:r>
              <a:rPr lang="en-GB" sz="2800" b="1" u="sng" kern="100" dirty="0">
                <a:solidFill>
                  <a:schemeClr val="tx2">
                    <a:lumMod val="75000"/>
                    <a:lumOff val="25000"/>
                  </a:schemeClr>
                </a:solidFill>
                <a:effectLst/>
                <a:latin typeface="Arial" panose="020B0604020202020204" pitchFamily="34" charset="0"/>
                <a:ea typeface="Aptos" panose="020B0004020202020204" pitchFamily="34" charset="0"/>
                <a:cs typeface="Arial" panose="020B0604020202020204" pitchFamily="34" charset="0"/>
              </a:rPr>
              <a:t>An acute surgical bed for 35-days will have cost the trust approximately over £10,000</a:t>
            </a:r>
            <a:r>
              <a:rPr lang="en-GB" sz="2800" kern="100" dirty="0">
                <a:solidFill>
                  <a:schemeClr val="tx2">
                    <a:lumMod val="75000"/>
                    <a:lumOff val="25000"/>
                  </a:schemeClr>
                </a:solidFill>
                <a:effectLst/>
                <a:latin typeface="Arial" panose="020B0604020202020204" pitchFamily="34" charset="0"/>
                <a:ea typeface="Aptos" panose="020B0004020202020204" pitchFamily="34" charset="0"/>
                <a:cs typeface="Arial" panose="020B0604020202020204" pitchFamily="34" charset="0"/>
              </a:rPr>
              <a:t>.  This study has clearly highlighted the benefits of physiotherapy input from both a prehabilitation and rehabilitation perspective within the IF population.</a:t>
            </a:r>
            <a:r>
              <a:rPr lang="en-GB" sz="2800" kern="100" dirty="0">
                <a:solidFill>
                  <a:schemeClr val="tx2">
                    <a:lumMod val="75000"/>
                    <a:lumOff val="25000"/>
                  </a:schemeClr>
                </a:solidFill>
                <a:latin typeface="Arial" panose="020B0604020202020204" pitchFamily="34" charset="0"/>
                <a:ea typeface="Aptos" panose="020B0004020202020204" pitchFamily="34" charset="0"/>
                <a:cs typeface="Arial" panose="020B0604020202020204" pitchFamily="34" charset="0"/>
              </a:rPr>
              <a:t> Overall, this project has shown:</a:t>
            </a:r>
            <a:endParaRPr lang="en-GB" sz="2800" kern="100" dirty="0">
              <a:solidFill>
                <a:schemeClr val="tx2">
                  <a:lumMod val="75000"/>
                  <a:lumOff val="25000"/>
                </a:schemeClr>
              </a:solidFill>
              <a:effectLst/>
              <a:latin typeface="Arial" panose="020B0604020202020204" pitchFamily="34" charset="0"/>
              <a:ea typeface="Aptos" panose="020B0004020202020204" pitchFamily="34" charset="0"/>
              <a:cs typeface="Arial" panose="020B0604020202020204" pitchFamily="34" charset="0"/>
            </a:endParaRPr>
          </a:p>
          <a:p>
            <a:pPr algn="just"/>
            <a:endParaRPr lang="en-GB" sz="2800" kern="100" dirty="0">
              <a:solidFill>
                <a:schemeClr val="tx2">
                  <a:lumMod val="75000"/>
                  <a:lumOff val="25000"/>
                </a:schemeClr>
              </a:solidFill>
              <a:effectLst/>
              <a:latin typeface="Arial" panose="020B0604020202020204" pitchFamily="34" charset="0"/>
              <a:ea typeface="Aptos" panose="020B0004020202020204" pitchFamily="34" charset="0"/>
              <a:cs typeface="Arial" panose="020B0604020202020204" pitchFamily="34" charset="0"/>
            </a:endParaRPr>
          </a:p>
          <a:p>
            <a:pPr marL="342900" lvl="0" indent="-342900">
              <a:buFont typeface="Aptos" panose="020B0004020202020204" pitchFamily="34" charset="0"/>
              <a:buChar char="-"/>
            </a:pPr>
            <a:r>
              <a:rPr lang="en-GB" sz="2800" kern="100" dirty="0">
                <a:solidFill>
                  <a:schemeClr val="tx2">
                    <a:lumMod val="75000"/>
                    <a:lumOff val="25000"/>
                  </a:schemeClr>
                </a:solidFill>
                <a:effectLst/>
                <a:latin typeface="Arial" panose="020B0604020202020204" pitchFamily="34" charset="0"/>
                <a:ea typeface="Aptos" panose="020B0004020202020204" pitchFamily="34" charset="0"/>
                <a:cs typeface="Arial" panose="020B0604020202020204" pitchFamily="34" charset="0"/>
              </a:rPr>
              <a:t>Potential cost savings to the trust.</a:t>
            </a:r>
          </a:p>
          <a:p>
            <a:pPr marL="342900" lvl="0" indent="-342900">
              <a:buFont typeface="Aptos" panose="020B0004020202020204" pitchFamily="34" charset="0"/>
              <a:buChar char="-"/>
            </a:pPr>
            <a:r>
              <a:rPr lang="en-GB" sz="2800" kern="100" dirty="0">
                <a:solidFill>
                  <a:schemeClr val="tx2">
                    <a:lumMod val="75000"/>
                    <a:lumOff val="25000"/>
                  </a:schemeClr>
                </a:solidFill>
                <a:effectLst/>
                <a:latin typeface="Arial" panose="020B0604020202020204" pitchFamily="34" charset="0"/>
                <a:ea typeface="Aptos" panose="020B0004020202020204" pitchFamily="34" charset="0"/>
                <a:cs typeface="Arial" panose="020B0604020202020204" pitchFamily="34" charset="0"/>
              </a:rPr>
              <a:t>Potential reduction in length of stay / elective surgical beds saved.</a:t>
            </a:r>
          </a:p>
          <a:p>
            <a:pPr marL="342900" lvl="0" indent="-342900">
              <a:buFont typeface="Aptos" panose="020B0004020202020204" pitchFamily="34" charset="0"/>
              <a:buChar char="-"/>
            </a:pPr>
            <a:r>
              <a:rPr lang="en-GB" sz="2800" kern="100" dirty="0">
                <a:solidFill>
                  <a:schemeClr val="tx2">
                    <a:lumMod val="75000"/>
                    <a:lumOff val="25000"/>
                  </a:schemeClr>
                </a:solidFill>
                <a:effectLst/>
                <a:latin typeface="Arial" panose="020B0604020202020204" pitchFamily="34" charset="0"/>
                <a:ea typeface="Aptos" panose="020B0004020202020204" pitchFamily="34" charset="0"/>
                <a:cs typeface="Arial" panose="020B0604020202020204" pitchFamily="34" charset="0"/>
              </a:rPr>
              <a:t>Improved patient outcomes </a:t>
            </a:r>
          </a:p>
          <a:p>
            <a:pPr marL="342900" lvl="0" indent="-342900">
              <a:buFont typeface="Aptos" panose="020B0004020202020204" pitchFamily="34" charset="0"/>
              <a:buChar char="-"/>
            </a:pPr>
            <a:r>
              <a:rPr lang="en-GB" sz="2800" kern="100" dirty="0">
                <a:solidFill>
                  <a:schemeClr val="tx2">
                    <a:lumMod val="75000"/>
                    <a:lumOff val="25000"/>
                  </a:schemeClr>
                </a:solidFill>
                <a:effectLst/>
                <a:latin typeface="Arial" panose="020B0604020202020204" pitchFamily="34" charset="0"/>
                <a:ea typeface="Aptos" panose="020B0004020202020204" pitchFamily="34" charset="0"/>
                <a:cs typeface="Arial" panose="020B0604020202020204" pitchFamily="34" charset="0"/>
              </a:rPr>
              <a:t>Improved patient experience</a:t>
            </a:r>
          </a:p>
          <a:p>
            <a:endParaRPr lang="en-GB" sz="3600" dirty="0">
              <a:solidFill>
                <a:schemeClr val="tx2">
                  <a:lumMod val="75000"/>
                  <a:lumOff val="25000"/>
                </a:schemeClr>
              </a:solidFill>
            </a:endParaRPr>
          </a:p>
        </p:txBody>
      </p:sp>
      <p:sp>
        <p:nvSpPr>
          <p:cNvPr id="7" name="TextBox 6">
            <a:extLst>
              <a:ext uri="{FF2B5EF4-FFF2-40B4-BE49-F238E27FC236}">
                <a16:creationId xmlns:a16="http://schemas.microsoft.com/office/drawing/2014/main" id="{622C2176-0BD9-4F4E-5CE1-E1A24B34A21E}"/>
              </a:ext>
            </a:extLst>
          </p:cNvPr>
          <p:cNvSpPr txBox="1"/>
          <p:nvPr/>
        </p:nvSpPr>
        <p:spPr>
          <a:xfrm>
            <a:off x="560637" y="31538754"/>
            <a:ext cx="12711211" cy="75405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b="1" u="sng" dirty="0">
                <a:solidFill>
                  <a:schemeClr val="tx2">
                    <a:lumMod val="76000"/>
                    <a:lumOff val="24000"/>
                  </a:schemeClr>
                </a:solidFill>
                <a:latin typeface="Arial"/>
                <a:cs typeface="Calibri"/>
              </a:rPr>
              <a:t>Results</a:t>
            </a:r>
            <a:endParaRPr lang="en-US" sz="2800" u="sng" dirty="0">
              <a:solidFill>
                <a:schemeClr val="tx2">
                  <a:lumMod val="76000"/>
                  <a:lumOff val="24000"/>
                </a:schemeClr>
              </a:solidFill>
              <a:latin typeface="Arial"/>
              <a:cs typeface="Calibri"/>
            </a:endParaRPr>
          </a:p>
          <a:p>
            <a:endParaRPr lang="en-US" sz="2800" dirty="0">
              <a:solidFill>
                <a:schemeClr val="tx2">
                  <a:lumMod val="76000"/>
                  <a:lumOff val="24000"/>
                </a:schemeClr>
              </a:solidFill>
              <a:latin typeface="Arial"/>
              <a:cs typeface="Calibri"/>
            </a:endParaRPr>
          </a:p>
          <a:p>
            <a:pPr algn="just"/>
            <a:r>
              <a:rPr lang="en-US" sz="2800" dirty="0">
                <a:solidFill>
                  <a:schemeClr val="tx2">
                    <a:lumMod val="76000"/>
                    <a:lumOff val="24000"/>
                  </a:schemeClr>
                </a:solidFill>
                <a:latin typeface="Arial"/>
                <a:cs typeface="Calibri"/>
              </a:rPr>
              <a:t>After the 6-week physiotherapy intervention HGS increased by</a:t>
            </a:r>
            <a:r>
              <a:rPr lang="en-US" sz="2800" b="1" dirty="0">
                <a:solidFill>
                  <a:schemeClr val="tx2">
                    <a:lumMod val="76000"/>
                    <a:lumOff val="24000"/>
                  </a:schemeClr>
                </a:solidFill>
                <a:latin typeface="Arial"/>
                <a:cs typeface="Calibri"/>
              </a:rPr>
              <a:t> 16.9%</a:t>
            </a:r>
            <a:r>
              <a:rPr lang="en-US" sz="2800" dirty="0">
                <a:solidFill>
                  <a:schemeClr val="tx2">
                    <a:lumMod val="76000"/>
                    <a:lumOff val="24000"/>
                  </a:schemeClr>
                </a:solidFill>
                <a:latin typeface="Arial"/>
                <a:cs typeface="Calibri"/>
              </a:rPr>
              <a:t> in the patient’s dominant hand. Improvements were also </a:t>
            </a:r>
            <a:r>
              <a:rPr lang="en-US" sz="2800" dirty="0">
                <a:solidFill>
                  <a:srgbClr val="005EB8"/>
                </a:solidFill>
                <a:latin typeface="Arial"/>
                <a:cs typeface="Calibri"/>
              </a:rPr>
              <a:t>seen</a:t>
            </a:r>
            <a:r>
              <a:rPr lang="en-US" sz="2800" dirty="0">
                <a:solidFill>
                  <a:schemeClr val="tx2">
                    <a:lumMod val="76000"/>
                    <a:lumOff val="24000"/>
                  </a:schemeClr>
                </a:solidFill>
                <a:latin typeface="Arial"/>
                <a:cs typeface="Calibri"/>
              </a:rPr>
              <a:t> in 5xSTS which reduced from 21.6 seconds to </a:t>
            </a:r>
            <a:r>
              <a:rPr lang="en-US" sz="2800" b="1" dirty="0">
                <a:solidFill>
                  <a:schemeClr val="tx2">
                    <a:lumMod val="76000"/>
                    <a:lumOff val="24000"/>
                  </a:schemeClr>
                </a:solidFill>
                <a:latin typeface="Arial"/>
                <a:cs typeface="Calibri"/>
              </a:rPr>
              <a:t>14.02 </a:t>
            </a:r>
            <a:r>
              <a:rPr lang="en-US" sz="2800" dirty="0">
                <a:solidFill>
                  <a:schemeClr val="tx2">
                    <a:lumMod val="76000"/>
                    <a:lumOff val="24000"/>
                  </a:schemeClr>
                </a:solidFill>
                <a:latin typeface="Arial"/>
                <a:cs typeface="Calibri"/>
              </a:rPr>
              <a:t>seconds, which demonstrates a reduction/reversal of probable sarcopenia within this patient. The 6MWT also showed improvements in aerobic exercise, increasing by over</a:t>
            </a:r>
            <a:r>
              <a:rPr lang="en-US" sz="2800" b="1" dirty="0">
                <a:solidFill>
                  <a:schemeClr val="tx2">
                    <a:lumMod val="76000"/>
                    <a:lumOff val="24000"/>
                  </a:schemeClr>
                </a:solidFill>
                <a:latin typeface="Arial"/>
                <a:cs typeface="Calibri"/>
              </a:rPr>
              <a:t> 28%</a:t>
            </a:r>
            <a:r>
              <a:rPr lang="en-US" sz="2800" dirty="0">
                <a:solidFill>
                  <a:schemeClr val="tx2">
                    <a:lumMod val="76000"/>
                    <a:lumOff val="24000"/>
                  </a:schemeClr>
                </a:solidFill>
                <a:latin typeface="Arial"/>
                <a:cs typeface="Calibri"/>
              </a:rPr>
              <a:t>. </a:t>
            </a:r>
            <a:endParaRPr lang="en-US" sz="2800" dirty="0">
              <a:solidFill>
                <a:schemeClr val="tx2">
                  <a:lumMod val="76000"/>
                  <a:lumOff val="24000"/>
                </a:schemeClr>
              </a:solidFill>
              <a:latin typeface="Arial"/>
              <a:cs typeface="Arial"/>
            </a:endParaRPr>
          </a:p>
          <a:p>
            <a:pPr algn="just"/>
            <a:endParaRPr lang="en-US" sz="2800" dirty="0">
              <a:solidFill>
                <a:schemeClr val="tx2">
                  <a:lumMod val="76000"/>
                  <a:lumOff val="24000"/>
                </a:schemeClr>
              </a:solidFill>
              <a:latin typeface="Arial"/>
              <a:cs typeface="Calibri"/>
            </a:endParaRPr>
          </a:p>
          <a:p>
            <a:pPr algn="just"/>
            <a:r>
              <a:rPr lang="en-US" sz="2800" dirty="0">
                <a:solidFill>
                  <a:schemeClr val="tx2">
                    <a:lumMod val="76000"/>
                    <a:lumOff val="24000"/>
                  </a:schemeClr>
                </a:solidFill>
                <a:latin typeface="Arial"/>
                <a:cs typeface="Calibri"/>
              </a:rPr>
              <a:t>Patient feedback received was positive and recommended the intervention. It highlighted that the patient felt the results would not have been the same if they had been at home or received the standard physiotherapy input available for these patients.  </a:t>
            </a:r>
            <a:endParaRPr lang="en-US" sz="2800" dirty="0">
              <a:solidFill>
                <a:schemeClr val="tx2">
                  <a:lumMod val="76000"/>
                  <a:lumOff val="24000"/>
                </a:schemeClr>
              </a:solidFill>
              <a:latin typeface="Arial"/>
              <a:cs typeface="Arial"/>
            </a:endParaRPr>
          </a:p>
          <a:p>
            <a:pPr algn="just"/>
            <a:endParaRPr lang="en-US" sz="2800" dirty="0">
              <a:solidFill>
                <a:schemeClr val="tx2">
                  <a:lumMod val="76000"/>
                  <a:lumOff val="24000"/>
                </a:schemeClr>
              </a:solidFill>
              <a:latin typeface="Arial"/>
              <a:cs typeface="Calibri"/>
            </a:endParaRPr>
          </a:p>
          <a:p>
            <a:pPr algn="just"/>
            <a:r>
              <a:rPr lang="en-US" sz="2800" dirty="0">
                <a:solidFill>
                  <a:schemeClr val="tx2">
                    <a:lumMod val="76000"/>
                    <a:lumOff val="24000"/>
                  </a:schemeClr>
                </a:solidFill>
                <a:latin typeface="Arial"/>
                <a:cs typeface="Calibri"/>
              </a:rPr>
              <a:t>The patient made use of the active hospitals and social prescribing provided by the physiotherapy team and will continue with an active lifestyle upon discharge. The patient has planned to continue with daily walks and to join a local gym to maintain and progress current fitness levels. </a:t>
            </a:r>
          </a:p>
        </p:txBody>
      </p:sp>
      <p:graphicFrame>
        <p:nvGraphicFramePr>
          <p:cNvPr id="38" name="Diagram 37"/>
          <p:cNvGraphicFramePr/>
          <p:nvPr>
            <p:extLst>
              <p:ext uri="{D42A27DB-BD31-4B8C-83A1-F6EECF244321}">
                <p14:modId xmlns:p14="http://schemas.microsoft.com/office/powerpoint/2010/main" val="4222518106"/>
              </p:ext>
            </p:extLst>
          </p:nvPr>
        </p:nvGraphicFramePr>
        <p:xfrm>
          <a:off x="1187847" y="22755399"/>
          <a:ext cx="11702880" cy="3787697"/>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graphicFrame>
        <p:nvGraphicFramePr>
          <p:cNvPr id="39" name="Diagram 38"/>
          <p:cNvGraphicFramePr/>
          <p:nvPr>
            <p:extLst>
              <p:ext uri="{D42A27DB-BD31-4B8C-83A1-F6EECF244321}">
                <p14:modId xmlns:p14="http://schemas.microsoft.com/office/powerpoint/2010/main" val="2653587796"/>
              </p:ext>
            </p:extLst>
          </p:nvPr>
        </p:nvGraphicFramePr>
        <p:xfrm>
          <a:off x="17026550" y="6724205"/>
          <a:ext cx="10558037" cy="7221781"/>
        </p:xfrm>
        <a:graphic>
          <a:graphicData uri="http://schemas.openxmlformats.org/drawingml/2006/diagram">
            <dgm:relIds xmlns:dgm="http://schemas.openxmlformats.org/drawingml/2006/diagram" xmlns:r="http://schemas.openxmlformats.org/officeDocument/2006/relationships" r:dm="rId11" r:lo="rId12" r:qs="rId13" r:cs="rId14"/>
          </a:graphicData>
        </a:graphic>
      </p:graphicFrame>
      <p:sp>
        <p:nvSpPr>
          <p:cNvPr id="10" name="TextBox 9"/>
          <p:cNvSpPr txBox="1"/>
          <p:nvPr/>
        </p:nvSpPr>
        <p:spPr>
          <a:xfrm>
            <a:off x="14795677" y="6046611"/>
            <a:ext cx="2362200" cy="1200329"/>
          </a:xfrm>
          <a:prstGeom prst="rect">
            <a:avLst/>
          </a:prstGeom>
          <a:noFill/>
        </p:spPr>
        <p:txBody>
          <a:bodyPr wrap="square" rtlCol="0">
            <a:spAutoFit/>
          </a:bodyPr>
          <a:lstStyle/>
          <a:p>
            <a:r>
              <a:rPr lang="en-US" sz="3600" b="1" u="sng" dirty="0">
                <a:solidFill>
                  <a:schemeClr val="tx2">
                    <a:lumMod val="76000"/>
                    <a:lumOff val="24000"/>
                  </a:schemeClr>
                </a:solidFill>
                <a:latin typeface="Arial"/>
                <a:cs typeface="Calibri"/>
              </a:rPr>
              <a:t>Results </a:t>
            </a:r>
            <a:endParaRPr lang="en-US" sz="3600" u="sng" dirty="0">
              <a:solidFill>
                <a:schemeClr val="tx2">
                  <a:lumMod val="76000"/>
                  <a:lumOff val="24000"/>
                </a:schemeClr>
              </a:solidFill>
              <a:latin typeface="Arial"/>
              <a:cs typeface="Calibri"/>
            </a:endParaRPr>
          </a:p>
          <a:p>
            <a:endParaRPr lang="en-GB" sz="3600" dirty="0"/>
          </a:p>
        </p:txBody>
      </p:sp>
      <p:sp>
        <p:nvSpPr>
          <p:cNvPr id="13" name="Up Arrow 12"/>
          <p:cNvSpPr/>
          <p:nvPr/>
        </p:nvSpPr>
        <p:spPr>
          <a:xfrm>
            <a:off x="26810584" y="8805527"/>
            <a:ext cx="674447" cy="1014834"/>
          </a:xfrm>
          <a:prstGeom prst="upArrow">
            <a:avLst/>
          </a:prstGeom>
          <a:solidFill>
            <a:srgbClr val="01FD3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Up Arrow 40"/>
          <p:cNvSpPr/>
          <p:nvPr/>
        </p:nvSpPr>
        <p:spPr>
          <a:xfrm rot="10800000">
            <a:off x="26810582" y="10767862"/>
            <a:ext cx="674447" cy="1014834"/>
          </a:xfrm>
          <a:prstGeom prst="upArrow">
            <a:avLst/>
          </a:prstGeom>
          <a:solidFill>
            <a:srgbClr val="01FD3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Up Arrow 41"/>
          <p:cNvSpPr/>
          <p:nvPr/>
        </p:nvSpPr>
        <p:spPr>
          <a:xfrm>
            <a:off x="26810582" y="12612821"/>
            <a:ext cx="674447" cy="1014834"/>
          </a:xfrm>
          <a:prstGeom prst="upArrow">
            <a:avLst/>
          </a:prstGeom>
          <a:solidFill>
            <a:srgbClr val="01FD3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8" name="Group 7">
            <a:extLst>
              <a:ext uri="{FF2B5EF4-FFF2-40B4-BE49-F238E27FC236}">
                <a16:creationId xmlns:a16="http://schemas.microsoft.com/office/drawing/2014/main" id="{02E87D39-AC43-3AB6-FED1-382FB942FAFE}"/>
              </a:ext>
            </a:extLst>
          </p:cNvPr>
          <p:cNvGrpSpPr/>
          <p:nvPr/>
        </p:nvGrpSpPr>
        <p:grpSpPr>
          <a:xfrm>
            <a:off x="16690480" y="254336"/>
            <a:ext cx="13367657" cy="2398042"/>
            <a:chOff x="0" y="115212"/>
            <a:chExt cx="9144000" cy="865531"/>
          </a:xfrm>
        </p:grpSpPr>
        <p:sp>
          <p:nvSpPr>
            <p:cNvPr id="18" name="Line 9">
              <a:extLst>
                <a:ext uri="{FF2B5EF4-FFF2-40B4-BE49-F238E27FC236}">
                  <a16:creationId xmlns:a16="http://schemas.microsoft.com/office/drawing/2014/main" id="{A1059405-0E0C-6E81-4242-ECB0220C49B8}"/>
                </a:ext>
              </a:extLst>
            </p:cNvPr>
            <p:cNvSpPr>
              <a:spLocks noChangeShapeType="1"/>
            </p:cNvSpPr>
            <p:nvPr/>
          </p:nvSpPr>
          <p:spPr bwMode="auto">
            <a:xfrm>
              <a:off x="0" y="980743"/>
              <a:ext cx="9144000" cy="0"/>
            </a:xfrm>
            <a:prstGeom prst="line">
              <a:avLst/>
            </a:prstGeom>
            <a:noFill/>
            <a:ln w="28575">
              <a:solidFill>
                <a:srgbClr val="FF9900"/>
              </a:solidFill>
              <a:round/>
              <a:headEnd/>
              <a:tailEnd/>
            </a:ln>
            <a:extLst>
              <a:ext uri="{909E8E84-426E-40DD-AFC4-6F175D3DCCD1}">
                <a14:hiddenFill xmlns:a14="http://schemas.microsoft.com/office/drawing/2010/main">
                  <a:noFill/>
                </a14:hiddenFill>
              </a:ext>
            </a:extLst>
          </p:spPr>
          <p:txBody>
            <a:bodyPr lIns="91430" tIns="45715" rIns="91430" bIns="45715"/>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de-DE"/>
            </a:p>
          </p:txBody>
        </p:sp>
        <p:pic>
          <p:nvPicPr>
            <p:cNvPr id="21" name="Picture 20">
              <a:extLst>
                <a:ext uri="{FF2B5EF4-FFF2-40B4-BE49-F238E27FC236}">
                  <a16:creationId xmlns:a16="http://schemas.microsoft.com/office/drawing/2014/main" id="{9C8C1BB0-96E0-74A1-D9F3-1A81EEA29D64}"/>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4284000" y="115212"/>
              <a:ext cx="4859999" cy="836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Picture 21">
              <a:extLst>
                <a:ext uri="{FF2B5EF4-FFF2-40B4-BE49-F238E27FC236}">
                  <a16:creationId xmlns:a16="http://schemas.microsoft.com/office/drawing/2014/main" id="{4F4EA041-E634-6F25-8B9D-0F695E74CC95}"/>
                </a:ext>
              </a:extLst>
            </p:cNvPr>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 y="115212"/>
              <a:ext cx="4284000" cy="836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23" name="Straight Connector 22">
            <a:extLst>
              <a:ext uri="{FF2B5EF4-FFF2-40B4-BE49-F238E27FC236}">
                <a16:creationId xmlns:a16="http://schemas.microsoft.com/office/drawing/2014/main" id="{1F9FF353-3CED-A08D-DCFC-6B948BBE8B1F}"/>
              </a:ext>
            </a:extLst>
          </p:cNvPr>
          <p:cNvCxnSpPr>
            <a:cxnSpLocks/>
          </p:cNvCxnSpPr>
          <p:nvPr/>
        </p:nvCxnSpPr>
        <p:spPr>
          <a:xfrm>
            <a:off x="25117" y="2674768"/>
            <a:ext cx="30250096"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1CB7ACF-F901-8955-5308-B4F19F281EF6}"/>
              </a:ext>
            </a:extLst>
          </p:cNvPr>
          <p:cNvCxnSpPr>
            <a:cxnSpLocks/>
          </p:cNvCxnSpPr>
          <p:nvPr/>
        </p:nvCxnSpPr>
        <p:spPr>
          <a:xfrm>
            <a:off x="0" y="5522885"/>
            <a:ext cx="30250096"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84659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692</TotalTime>
  <Words>1229</Words>
  <Application>Microsoft Macintosh PowerPoint</Application>
  <PresentationFormat>Custom</PresentationFormat>
  <Paragraphs>122</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WELSH, Imogen (THE NEWCASTLE UPON TYNE HOSPITALS NHS FOUNDATION TRUST)</dc:creator>
  <cp:lastModifiedBy>WELSH, Imogen (THE NEWCASTLE UPON TYNE HOSPITALS NHS FOUNDATION TRUST)</cp:lastModifiedBy>
  <cp:revision>185</cp:revision>
  <cp:lastPrinted>2024-08-02T14:12:20Z</cp:lastPrinted>
  <dcterms:created xsi:type="dcterms:W3CDTF">2024-07-11T07:13:20Z</dcterms:created>
  <dcterms:modified xsi:type="dcterms:W3CDTF">2024-10-15T18:25:24Z</dcterms:modified>
</cp:coreProperties>
</file>