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8288000" cy="10287000"/>
  <p:notesSz cx="6858000" cy="9144000"/>
  <p:embeddedFontLst>
    <p:embeddedFont>
      <p:font typeface="Aileron" panose="020B0604020202020204" charset="0"/>
      <p:regular r:id="rId6"/>
    </p:embeddedFont>
    <p:embeddedFont>
      <p:font typeface="Aileron Ultra-Bold" panose="020B0604020202020204" charset="0"/>
      <p:regular r:id="rId7"/>
    </p:embeddedFont>
    <p:embeddedFont>
      <p:font typeface="TAN Headline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0" d="100"/>
          <a:sy n="40" d="100"/>
        </p:scale>
        <p:origin x="828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5567706"/>
            <a:ext cx="3525022" cy="2030323"/>
            <a:chOff x="0" y="0"/>
            <a:chExt cx="928401" cy="53473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28401" cy="534735"/>
            </a:xfrm>
            <a:custGeom>
              <a:avLst/>
              <a:gdLst/>
              <a:ahLst/>
              <a:cxnLst/>
              <a:rect l="l" t="t" r="r" b="b"/>
              <a:pathLst>
                <a:path w="928401" h="534735">
                  <a:moveTo>
                    <a:pt x="0" y="0"/>
                  </a:moveTo>
                  <a:lnTo>
                    <a:pt x="928401" y="0"/>
                  </a:lnTo>
                  <a:lnTo>
                    <a:pt x="928401" y="534735"/>
                  </a:lnTo>
                  <a:lnTo>
                    <a:pt x="0" y="534735"/>
                  </a:lnTo>
                  <a:close/>
                </a:path>
              </a:pathLst>
            </a:custGeom>
            <a:solidFill>
              <a:srgbClr val="4FCDC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928401" cy="610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Uni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3909698" y="6980861"/>
            <a:ext cx="644024" cy="617168"/>
            <a:chOff x="0" y="0"/>
            <a:chExt cx="6350000" cy="633984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8B6B4">
                <a:alpha val="49804"/>
              </a:srgbClr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3909698" y="4950538"/>
            <a:ext cx="3525022" cy="2030323"/>
            <a:chOff x="0" y="0"/>
            <a:chExt cx="928401" cy="53473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928401" cy="534735"/>
            </a:xfrm>
            <a:custGeom>
              <a:avLst/>
              <a:gdLst/>
              <a:ahLst/>
              <a:cxnLst/>
              <a:rect l="l" t="t" r="r" b="b"/>
              <a:pathLst>
                <a:path w="928401" h="534735">
                  <a:moveTo>
                    <a:pt x="0" y="0"/>
                  </a:moveTo>
                  <a:lnTo>
                    <a:pt x="928401" y="0"/>
                  </a:lnTo>
                  <a:lnTo>
                    <a:pt x="928401" y="534735"/>
                  </a:lnTo>
                  <a:lnTo>
                    <a:pt x="0" y="534735"/>
                  </a:lnTo>
                  <a:close/>
                </a:path>
              </a:pathLst>
            </a:custGeom>
            <a:solidFill>
              <a:srgbClr val="18B6B4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76200"/>
              <a:ext cx="928401" cy="610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Band 5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6842430" y="4333370"/>
            <a:ext cx="3525022" cy="2030323"/>
            <a:chOff x="0" y="0"/>
            <a:chExt cx="928401" cy="53473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928401" cy="534735"/>
            </a:xfrm>
            <a:custGeom>
              <a:avLst/>
              <a:gdLst/>
              <a:ahLst/>
              <a:cxnLst/>
              <a:rect l="l" t="t" r="r" b="b"/>
              <a:pathLst>
                <a:path w="928401" h="534735">
                  <a:moveTo>
                    <a:pt x="0" y="0"/>
                  </a:moveTo>
                  <a:lnTo>
                    <a:pt x="928401" y="0"/>
                  </a:lnTo>
                  <a:lnTo>
                    <a:pt x="928401" y="534735"/>
                  </a:lnTo>
                  <a:lnTo>
                    <a:pt x="0" y="534735"/>
                  </a:lnTo>
                  <a:close/>
                </a:path>
              </a:pathLst>
            </a:custGeom>
            <a:solidFill>
              <a:srgbClr val="37C9E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76200"/>
              <a:ext cx="928401" cy="610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Band 6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9749295" y="3721561"/>
            <a:ext cx="3525022" cy="2030323"/>
            <a:chOff x="0" y="0"/>
            <a:chExt cx="928401" cy="534735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928401" cy="534735"/>
            </a:xfrm>
            <a:custGeom>
              <a:avLst/>
              <a:gdLst/>
              <a:ahLst/>
              <a:cxnLst/>
              <a:rect l="l" t="t" r="r" b="b"/>
              <a:pathLst>
                <a:path w="928401" h="534735">
                  <a:moveTo>
                    <a:pt x="0" y="0"/>
                  </a:moveTo>
                  <a:lnTo>
                    <a:pt x="928401" y="0"/>
                  </a:lnTo>
                  <a:lnTo>
                    <a:pt x="928401" y="534735"/>
                  </a:lnTo>
                  <a:lnTo>
                    <a:pt x="0" y="534735"/>
                  </a:lnTo>
                  <a:close/>
                </a:path>
              </a:pathLst>
            </a:custGeom>
            <a:solidFill>
              <a:srgbClr val="2C92D5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76200"/>
              <a:ext cx="928401" cy="610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Band 7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 rot="-10800000">
            <a:off x="9739770" y="5746525"/>
            <a:ext cx="618157" cy="617168"/>
            <a:chOff x="0" y="0"/>
            <a:chExt cx="6350000" cy="633984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92D5">
                <a:alpha val="49804"/>
              </a:srgbClr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8" name="Group 18"/>
          <p:cNvGrpSpPr/>
          <p:nvPr/>
        </p:nvGrpSpPr>
        <p:grpSpPr>
          <a:xfrm rot="-10800000">
            <a:off x="6826088" y="6363693"/>
            <a:ext cx="618157" cy="617168"/>
            <a:chOff x="0" y="0"/>
            <a:chExt cx="6350000" cy="633984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C9EF">
                <a:alpha val="49804"/>
              </a:srgbClr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2650434" y="2055935"/>
            <a:ext cx="4525941" cy="4020616"/>
            <a:chOff x="0" y="0"/>
            <a:chExt cx="977479" cy="868343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977479" cy="868343"/>
            </a:xfrm>
            <a:custGeom>
              <a:avLst/>
              <a:gdLst/>
              <a:ahLst/>
              <a:cxnLst/>
              <a:rect l="l" t="t" r="r" b="b"/>
              <a:pathLst>
                <a:path w="977479" h="868343">
                  <a:moveTo>
                    <a:pt x="977479" y="434171"/>
                  </a:moveTo>
                  <a:lnTo>
                    <a:pt x="571079" y="0"/>
                  </a:lnTo>
                  <a:lnTo>
                    <a:pt x="571079" y="203200"/>
                  </a:lnTo>
                  <a:lnTo>
                    <a:pt x="0" y="203200"/>
                  </a:lnTo>
                  <a:lnTo>
                    <a:pt x="0" y="665143"/>
                  </a:lnTo>
                  <a:lnTo>
                    <a:pt x="571079" y="665143"/>
                  </a:lnTo>
                  <a:lnTo>
                    <a:pt x="571079" y="868343"/>
                  </a:lnTo>
                  <a:lnTo>
                    <a:pt x="977479" y="434171"/>
                  </a:lnTo>
                  <a:close/>
                </a:path>
              </a:pathLst>
            </a:custGeom>
            <a:solidFill>
              <a:srgbClr val="13538A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127000"/>
              <a:ext cx="875879" cy="5381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?research</a:t>
              </a:r>
            </a:p>
          </p:txBody>
        </p:sp>
      </p:grpSp>
      <p:grpSp>
        <p:nvGrpSpPr>
          <p:cNvPr id="23" name="Group 23"/>
          <p:cNvGrpSpPr/>
          <p:nvPr/>
        </p:nvGrpSpPr>
        <p:grpSpPr>
          <a:xfrm rot="-10800000">
            <a:off x="12640909" y="5129356"/>
            <a:ext cx="618157" cy="617168"/>
            <a:chOff x="0" y="0"/>
            <a:chExt cx="6350000" cy="6339840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3538A">
                <a:alpha val="49804"/>
              </a:srgbClr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5" name="TextBox 25"/>
          <p:cNvSpPr txBox="1"/>
          <p:nvPr/>
        </p:nvSpPr>
        <p:spPr>
          <a:xfrm>
            <a:off x="4231710" y="3822191"/>
            <a:ext cx="2209767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2-3 years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7135166" y="3468831"/>
            <a:ext cx="2209767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2-3 years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585022" y="6419547"/>
            <a:ext cx="2209767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2010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028700" y="951852"/>
            <a:ext cx="16147675" cy="761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19"/>
              </a:lnSpc>
            </a:pPr>
            <a:r>
              <a:rPr lang="en-US" sz="6344">
                <a:solidFill>
                  <a:srgbClr val="597CFF"/>
                </a:solidFill>
                <a:latin typeface="TAN Headline"/>
                <a:ea typeface="TAN Headline"/>
                <a:cs typeface="TAN Headline"/>
                <a:sym typeface="TAN Headline"/>
              </a:rPr>
              <a:t>What I thought it would look like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0357927" y="2770472"/>
            <a:ext cx="2209767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?forever......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5567706"/>
            <a:ext cx="3525022" cy="2030323"/>
            <a:chOff x="0" y="0"/>
            <a:chExt cx="928401" cy="53473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28401" cy="534735"/>
            </a:xfrm>
            <a:custGeom>
              <a:avLst/>
              <a:gdLst/>
              <a:ahLst/>
              <a:cxnLst/>
              <a:rect l="l" t="t" r="r" b="b"/>
              <a:pathLst>
                <a:path w="928401" h="534735">
                  <a:moveTo>
                    <a:pt x="0" y="0"/>
                  </a:moveTo>
                  <a:lnTo>
                    <a:pt x="928401" y="0"/>
                  </a:lnTo>
                  <a:lnTo>
                    <a:pt x="928401" y="534735"/>
                  </a:lnTo>
                  <a:lnTo>
                    <a:pt x="0" y="534735"/>
                  </a:lnTo>
                  <a:close/>
                </a:path>
              </a:pathLst>
            </a:custGeom>
            <a:solidFill>
              <a:srgbClr val="4FCDC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928401" cy="610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Uni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3909698" y="6980861"/>
            <a:ext cx="644024" cy="617168"/>
            <a:chOff x="0" y="0"/>
            <a:chExt cx="6350000" cy="633984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8B6B4">
                <a:alpha val="49804"/>
              </a:srgbClr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3909698" y="4950538"/>
            <a:ext cx="3525022" cy="2030323"/>
            <a:chOff x="0" y="0"/>
            <a:chExt cx="928401" cy="53473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928401" cy="534735"/>
            </a:xfrm>
            <a:custGeom>
              <a:avLst/>
              <a:gdLst/>
              <a:ahLst/>
              <a:cxnLst/>
              <a:rect l="l" t="t" r="r" b="b"/>
              <a:pathLst>
                <a:path w="928401" h="534735">
                  <a:moveTo>
                    <a:pt x="0" y="0"/>
                  </a:moveTo>
                  <a:lnTo>
                    <a:pt x="928401" y="0"/>
                  </a:lnTo>
                  <a:lnTo>
                    <a:pt x="928401" y="534735"/>
                  </a:lnTo>
                  <a:lnTo>
                    <a:pt x="0" y="534735"/>
                  </a:lnTo>
                  <a:close/>
                </a:path>
              </a:pathLst>
            </a:custGeom>
            <a:solidFill>
              <a:srgbClr val="18B6B4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76200"/>
              <a:ext cx="928401" cy="610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Band 5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6842430" y="4333370"/>
            <a:ext cx="3525022" cy="2030323"/>
            <a:chOff x="0" y="0"/>
            <a:chExt cx="928401" cy="53473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928401" cy="534735"/>
            </a:xfrm>
            <a:custGeom>
              <a:avLst/>
              <a:gdLst/>
              <a:ahLst/>
              <a:cxnLst/>
              <a:rect l="l" t="t" r="r" b="b"/>
              <a:pathLst>
                <a:path w="928401" h="534735">
                  <a:moveTo>
                    <a:pt x="0" y="0"/>
                  </a:moveTo>
                  <a:lnTo>
                    <a:pt x="928401" y="0"/>
                  </a:lnTo>
                  <a:lnTo>
                    <a:pt x="928401" y="534735"/>
                  </a:lnTo>
                  <a:lnTo>
                    <a:pt x="0" y="534735"/>
                  </a:lnTo>
                  <a:close/>
                </a:path>
              </a:pathLst>
            </a:custGeom>
            <a:solidFill>
              <a:srgbClr val="37C9E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76200"/>
              <a:ext cx="928401" cy="610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Band 6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9749295" y="3721561"/>
            <a:ext cx="3525022" cy="2030323"/>
            <a:chOff x="0" y="0"/>
            <a:chExt cx="928401" cy="534735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928401" cy="534735"/>
            </a:xfrm>
            <a:custGeom>
              <a:avLst/>
              <a:gdLst/>
              <a:ahLst/>
              <a:cxnLst/>
              <a:rect l="l" t="t" r="r" b="b"/>
              <a:pathLst>
                <a:path w="928401" h="534735">
                  <a:moveTo>
                    <a:pt x="0" y="0"/>
                  </a:moveTo>
                  <a:lnTo>
                    <a:pt x="928401" y="0"/>
                  </a:lnTo>
                  <a:lnTo>
                    <a:pt x="928401" y="534735"/>
                  </a:lnTo>
                  <a:lnTo>
                    <a:pt x="0" y="534735"/>
                  </a:lnTo>
                  <a:close/>
                </a:path>
              </a:pathLst>
            </a:custGeom>
            <a:solidFill>
              <a:srgbClr val="2C92D5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76200"/>
              <a:ext cx="928401" cy="610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Band 7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 rot="-10800000">
            <a:off x="9739770" y="5746525"/>
            <a:ext cx="618157" cy="617168"/>
            <a:chOff x="0" y="0"/>
            <a:chExt cx="6350000" cy="633984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92D5">
                <a:alpha val="49804"/>
              </a:srgbClr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8" name="Group 18"/>
          <p:cNvGrpSpPr/>
          <p:nvPr/>
        </p:nvGrpSpPr>
        <p:grpSpPr>
          <a:xfrm rot="-10800000">
            <a:off x="6826088" y="6363693"/>
            <a:ext cx="618157" cy="617168"/>
            <a:chOff x="0" y="0"/>
            <a:chExt cx="6350000" cy="633984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C9EF">
                <a:alpha val="49804"/>
              </a:srgbClr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2650434" y="2055935"/>
            <a:ext cx="4525941" cy="4020616"/>
            <a:chOff x="0" y="0"/>
            <a:chExt cx="977479" cy="868343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977479" cy="868343"/>
            </a:xfrm>
            <a:custGeom>
              <a:avLst/>
              <a:gdLst/>
              <a:ahLst/>
              <a:cxnLst/>
              <a:rect l="l" t="t" r="r" b="b"/>
              <a:pathLst>
                <a:path w="977479" h="868343">
                  <a:moveTo>
                    <a:pt x="977479" y="434171"/>
                  </a:moveTo>
                  <a:lnTo>
                    <a:pt x="571079" y="0"/>
                  </a:lnTo>
                  <a:lnTo>
                    <a:pt x="571079" y="203200"/>
                  </a:lnTo>
                  <a:lnTo>
                    <a:pt x="0" y="203200"/>
                  </a:lnTo>
                  <a:lnTo>
                    <a:pt x="0" y="665143"/>
                  </a:lnTo>
                  <a:lnTo>
                    <a:pt x="571079" y="665143"/>
                  </a:lnTo>
                  <a:lnTo>
                    <a:pt x="571079" y="868343"/>
                  </a:lnTo>
                  <a:lnTo>
                    <a:pt x="977479" y="434171"/>
                  </a:lnTo>
                  <a:close/>
                </a:path>
              </a:pathLst>
            </a:custGeom>
            <a:solidFill>
              <a:srgbClr val="13538A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127000"/>
              <a:ext cx="875879" cy="5381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 rot="-10800000">
            <a:off x="12640909" y="5129356"/>
            <a:ext cx="618157" cy="617168"/>
            <a:chOff x="0" y="0"/>
            <a:chExt cx="6350000" cy="6339840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3538A">
                <a:alpha val="49804"/>
              </a:srgbClr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5" name="TextBox 25"/>
          <p:cNvSpPr txBox="1"/>
          <p:nvPr/>
        </p:nvSpPr>
        <p:spPr>
          <a:xfrm>
            <a:off x="4553722" y="4009093"/>
            <a:ext cx="2209767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3 years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7460587" y="3273251"/>
            <a:ext cx="1887754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7 years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0310774" y="2716232"/>
            <a:ext cx="1887754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15 months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5982187" y="7104686"/>
            <a:ext cx="5529619" cy="2325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 spc="66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Goal of B7 respiratory medicine (1 post)</a:t>
            </a:r>
          </a:p>
          <a:p>
            <a:pPr algn="l">
              <a:lnSpc>
                <a:spcPts val="3080"/>
              </a:lnSpc>
            </a:pPr>
            <a:r>
              <a:rPr lang="en-US" sz="2200" spc="66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Used additional time for development:</a:t>
            </a:r>
          </a:p>
          <a:p>
            <a:pPr marL="474983" lvl="1" indent="-237491" algn="ctr">
              <a:lnSpc>
                <a:spcPts val="3080"/>
              </a:lnSpc>
              <a:buFont typeface="Arial"/>
              <a:buChar char="•"/>
            </a:pPr>
            <a:r>
              <a:rPr lang="en-US" sz="2200" spc="66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MSc</a:t>
            </a:r>
          </a:p>
          <a:p>
            <a:pPr marL="474983" lvl="1" indent="-237491" algn="ctr">
              <a:lnSpc>
                <a:spcPts val="3080"/>
              </a:lnSpc>
              <a:buFont typeface="Arial"/>
              <a:buChar char="•"/>
            </a:pPr>
            <a:r>
              <a:rPr lang="en-US" sz="2200" spc="66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Workplace coaching</a:t>
            </a:r>
          </a:p>
          <a:p>
            <a:pPr marL="474983" lvl="1" indent="-237491" algn="ctr">
              <a:lnSpc>
                <a:spcPts val="3080"/>
              </a:lnSpc>
              <a:buFont typeface="Arial"/>
              <a:buChar char="•"/>
            </a:pPr>
            <a:r>
              <a:rPr lang="en-US" sz="2200" spc="66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Leadership</a:t>
            </a:r>
          </a:p>
          <a:p>
            <a:pPr marL="474983" lvl="1" indent="-237491" algn="ctr">
              <a:lnSpc>
                <a:spcPts val="3080"/>
              </a:lnSpc>
              <a:buFont typeface="Arial"/>
              <a:buChar char="•"/>
            </a:pPr>
            <a:r>
              <a:rPr lang="en-US" sz="2200" spc="66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Quality improvement training 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585022" y="6330137"/>
            <a:ext cx="2209767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2010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028700" y="748121"/>
            <a:ext cx="16230600" cy="761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19"/>
              </a:lnSpc>
            </a:pPr>
            <a:r>
              <a:rPr lang="en-US" sz="6344">
                <a:solidFill>
                  <a:srgbClr val="597CFF"/>
                </a:solidFill>
                <a:latin typeface="TAN Headline"/>
                <a:ea typeface="TAN Headline"/>
                <a:cs typeface="TAN Headline"/>
                <a:sym typeface="TAN Headline"/>
              </a:rPr>
              <a:t>What actually happened......</a:t>
            </a:r>
          </a:p>
        </p:txBody>
      </p:sp>
      <p:sp>
        <p:nvSpPr>
          <p:cNvPr id="31" name="Freeform 31"/>
          <p:cNvSpPr/>
          <p:nvPr/>
        </p:nvSpPr>
        <p:spPr>
          <a:xfrm>
            <a:off x="12650434" y="3031773"/>
            <a:ext cx="3412755" cy="2097584"/>
          </a:xfrm>
          <a:custGeom>
            <a:avLst/>
            <a:gdLst/>
            <a:ahLst/>
            <a:cxnLst/>
            <a:rect l="l" t="t" r="r" b="b"/>
            <a:pathLst>
              <a:path w="3412755" h="2097584">
                <a:moveTo>
                  <a:pt x="0" y="0"/>
                </a:moveTo>
                <a:lnTo>
                  <a:pt x="3412755" y="0"/>
                </a:lnTo>
                <a:lnTo>
                  <a:pt x="3412755" y="2097583"/>
                </a:lnTo>
                <a:lnTo>
                  <a:pt x="0" y="20975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199" b="-4199"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5567706"/>
            <a:ext cx="3525022" cy="2030323"/>
            <a:chOff x="0" y="0"/>
            <a:chExt cx="928401" cy="53473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28401" cy="534735"/>
            </a:xfrm>
            <a:custGeom>
              <a:avLst/>
              <a:gdLst/>
              <a:ahLst/>
              <a:cxnLst/>
              <a:rect l="l" t="t" r="r" b="b"/>
              <a:pathLst>
                <a:path w="928401" h="534735">
                  <a:moveTo>
                    <a:pt x="0" y="0"/>
                  </a:moveTo>
                  <a:lnTo>
                    <a:pt x="928401" y="0"/>
                  </a:lnTo>
                  <a:lnTo>
                    <a:pt x="928401" y="534735"/>
                  </a:lnTo>
                  <a:lnTo>
                    <a:pt x="0" y="534735"/>
                  </a:lnTo>
                  <a:close/>
                </a:path>
              </a:pathLst>
            </a:custGeom>
            <a:solidFill>
              <a:srgbClr val="4FCDC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928401" cy="610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Uni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3909698" y="6980861"/>
            <a:ext cx="644024" cy="617168"/>
            <a:chOff x="0" y="0"/>
            <a:chExt cx="6350000" cy="633984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8B6B4">
                <a:alpha val="49804"/>
              </a:srgbClr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Freeform 7"/>
          <p:cNvSpPr/>
          <p:nvPr/>
        </p:nvSpPr>
        <p:spPr>
          <a:xfrm>
            <a:off x="1084833" y="5500445"/>
            <a:ext cx="3412755" cy="2097584"/>
          </a:xfrm>
          <a:custGeom>
            <a:avLst/>
            <a:gdLst/>
            <a:ahLst/>
            <a:cxnLst/>
            <a:rect l="l" t="t" r="r" b="b"/>
            <a:pathLst>
              <a:path w="3412755" h="2097584">
                <a:moveTo>
                  <a:pt x="0" y="0"/>
                </a:moveTo>
                <a:lnTo>
                  <a:pt x="3412756" y="0"/>
                </a:lnTo>
                <a:lnTo>
                  <a:pt x="3412756" y="2097584"/>
                </a:lnTo>
                <a:lnTo>
                  <a:pt x="0" y="209758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199" b="-4199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8" name="Group 8"/>
          <p:cNvGrpSpPr/>
          <p:nvPr/>
        </p:nvGrpSpPr>
        <p:grpSpPr>
          <a:xfrm>
            <a:off x="3909698" y="4950538"/>
            <a:ext cx="3525022" cy="2030323"/>
            <a:chOff x="0" y="0"/>
            <a:chExt cx="928401" cy="53473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928401" cy="534735"/>
            </a:xfrm>
            <a:custGeom>
              <a:avLst/>
              <a:gdLst/>
              <a:ahLst/>
              <a:cxnLst/>
              <a:rect l="l" t="t" r="r" b="b"/>
              <a:pathLst>
                <a:path w="928401" h="534735">
                  <a:moveTo>
                    <a:pt x="0" y="0"/>
                  </a:moveTo>
                  <a:lnTo>
                    <a:pt x="928401" y="0"/>
                  </a:lnTo>
                  <a:lnTo>
                    <a:pt x="928401" y="534735"/>
                  </a:lnTo>
                  <a:lnTo>
                    <a:pt x="0" y="534735"/>
                  </a:lnTo>
                  <a:close/>
                </a:path>
              </a:pathLst>
            </a:custGeom>
            <a:solidFill>
              <a:srgbClr val="18B6B4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76200"/>
              <a:ext cx="928401" cy="610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Band 7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842430" y="4333370"/>
            <a:ext cx="3525022" cy="2030323"/>
            <a:chOff x="0" y="0"/>
            <a:chExt cx="928401" cy="534735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928401" cy="534735"/>
            </a:xfrm>
            <a:custGeom>
              <a:avLst/>
              <a:gdLst/>
              <a:ahLst/>
              <a:cxnLst/>
              <a:rect l="l" t="t" r="r" b="b"/>
              <a:pathLst>
                <a:path w="928401" h="534735">
                  <a:moveTo>
                    <a:pt x="0" y="0"/>
                  </a:moveTo>
                  <a:lnTo>
                    <a:pt x="928401" y="0"/>
                  </a:lnTo>
                  <a:lnTo>
                    <a:pt x="928401" y="534735"/>
                  </a:lnTo>
                  <a:lnTo>
                    <a:pt x="0" y="534735"/>
                  </a:lnTo>
                  <a:close/>
                </a:path>
              </a:pathLst>
            </a:custGeom>
            <a:solidFill>
              <a:srgbClr val="37C9E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76200"/>
              <a:ext cx="928401" cy="610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Band 7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 rot="-10800000">
            <a:off x="9739770" y="5746525"/>
            <a:ext cx="618157" cy="617168"/>
            <a:chOff x="0" y="0"/>
            <a:chExt cx="6350000" cy="633984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92D5">
                <a:alpha val="49804"/>
              </a:srgbClr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9749295" y="3721561"/>
            <a:ext cx="3525022" cy="2030323"/>
            <a:chOff x="0" y="0"/>
            <a:chExt cx="928401" cy="534735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928401" cy="534735"/>
            </a:xfrm>
            <a:custGeom>
              <a:avLst/>
              <a:gdLst/>
              <a:ahLst/>
              <a:cxnLst/>
              <a:rect l="l" t="t" r="r" b="b"/>
              <a:pathLst>
                <a:path w="928401" h="534735">
                  <a:moveTo>
                    <a:pt x="0" y="0"/>
                  </a:moveTo>
                  <a:lnTo>
                    <a:pt x="928401" y="0"/>
                  </a:lnTo>
                  <a:lnTo>
                    <a:pt x="928401" y="534735"/>
                  </a:lnTo>
                  <a:lnTo>
                    <a:pt x="0" y="534735"/>
                  </a:lnTo>
                  <a:close/>
                </a:path>
              </a:pathLst>
            </a:custGeom>
            <a:solidFill>
              <a:srgbClr val="2C92D5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76200"/>
              <a:ext cx="928401" cy="610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spc="199">
                  <a:solidFill>
                    <a:srgbClr val="FFFFFF"/>
                  </a:solidFill>
                  <a:latin typeface="Aileron Ultra-Bold"/>
                  <a:ea typeface="Aileron Ultra-Bold"/>
                  <a:cs typeface="Aileron Ultra-Bold"/>
                  <a:sym typeface="Aileron Ultra-Bold"/>
                </a:rPr>
                <a:t>Band 8a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 rot="-10800000">
            <a:off x="6826088" y="6363693"/>
            <a:ext cx="618157" cy="617168"/>
            <a:chOff x="0" y="0"/>
            <a:chExt cx="6350000" cy="633984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C9EF">
                <a:alpha val="49804"/>
              </a:srgbClr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2650434" y="2055935"/>
            <a:ext cx="4525941" cy="4020616"/>
            <a:chOff x="0" y="0"/>
            <a:chExt cx="977479" cy="868343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977479" cy="868343"/>
            </a:xfrm>
            <a:custGeom>
              <a:avLst/>
              <a:gdLst/>
              <a:ahLst/>
              <a:cxnLst/>
              <a:rect l="l" t="t" r="r" b="b"/>
              <a:pathLst>
                <a:path w="977479" h="868343">
                  <a:moveTo>
                    <a:pt x="977479" y="434171"/>
                  </a:moveTo>
                  <a:lnTo>
                    <a:pt x="571079" y="0"/>
                  </a:lnTo>
                  <a:lnTo>
                    <a:pt x="571079" y="203200"/>
                  </a:lnTo>
                  <a:lnTo>
                    <a:pt x="0" y="203200"/>
                  </a:lnTo>
                  <a:lnTo>
                    <a:pt x="0" y="665143"/>
                  </a:lnTo>
                  <a:lnTo>
                    <a:pt x="571079" y="665143"/>
                  </a:lnTo>
                  <a:lnTo>
                    <a:pt x="571079" y="868343"/>
                  </a:lnTo>
                  <a:lnTo>
                    <a:pt x="977479" y="434171"/>
                  </a:lnTo>
                  <a:close/>
                </a:path>
              </a:pathLst>
            </a:custGeom>
            <a:solidFill>
              <a:srgbClr val="13538A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127000"/>
              <a:ext cx="875879" cy="5381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 rot="-10800000">
            <a:off x="12640909" y="5129356"/>
            <a:ext cx="618157" cy="617168"/>
            <a:chOff x="0" y="0"/>
            <a:chExt cx="6350000" cy="633984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3538A">
                <a:alpha val="49804"/>
              </a:srgbClr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6" name="Freeform 26"/>
          <p:cNvSpPr/>
          <p:nvPr/>
        </p:nvSpPr>
        <p:spPr>
          <a:xfrm>
            <a:off x="12674258" y="2803173"/>
            <a:ext cx="3085530" cy="2373373"/>
          </a:xfrm>
          <a:custGeom>
            <a:avLst/>
            <a:gdLst/>
            <a:ahLst/>
            <a:cxnLst/>
            <a:rect l="l" t="t" r="r" b="b"/>
            <a:pathLst>
              <a:path w="3085530" h="2373373">
                <a:moveTo>
                  <a:pt x="0" y="0"/>
                </a:moveTo>
                <a:lnTo>
                  <a:pt x="3085530" y="0"/>
                </a:lnTo>
                <a:lnTo>
                  <a:pt x="3085530" y="2373373"/>
                </a:lnTo>
                <a:lnTo>
                  <a:pt x="0" y="237337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345" r="-1345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TextBox 27"/>
          <p:cNvSpPr txBox="1"/>
          <p:nvPr/>
        </p:nvSpPr>
        <p:spPr>
          <a:xfrm>
            <a:off x="4231710" y="3364991"/>
            <a:ext cx="2367060" cy="905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Physiotherapy team lead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7460587" y="2974623"/>
            <a:ext cx="2288708" cy="905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Improvement Facilitator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0310774" y="2177876"/>
            <a:ext cx="2330135" cy="13627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Discharge Improvement Lead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4585022" y="6330137"/>
            <a:ext cx="2209767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2021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028700" y="748121"/>
            <a:ext cx="16230600" cy="761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19"/>
              </a:lnSpc>
            </a:pPr>
            <a:r>
              <a:rPr lang="en-US" sz="6344">
                <a:solidFill>
                  <a:srgbClr val="597CFF"/>
                </a:solidFill>
                <a:latin typeface="TAN Headline"/>
                <a:ea typeface="TAN Headline"/>
                <a:cs typeface="TAN Headline"/>
                <a:sym typeface="TAN Headline"/>
              </a:rPr>
              <a:t>What actually happened......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7539528" y="5802379"/>
            <a:ext cx="2209767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2022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0440668" y="5119396"/>
            <a:ext cx="2209767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</a:pPr>
            <a:r>
              <a:rPr lang="en-US" sz="2600" spc="7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2023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5869891" y="2990251"/>
            <a:ext cx="8550047" cy="4809401"/>
          </a:xfrm>
          <a:custGeom>
            <a:avLst/>
            <a:gdLst/>
            <a:ahLst/>
            <a:cxnLst/>
            <a:rect l="l" t="t" r="r" b="b"/>
            <a:pathLst>
              <a:path w="8550047" h="4809401">
                <a:moveTo>
                  <a:pt x="0" y="0"/>
                </a:moveTo>
                <a:lnTo>
                  <a:pt x="8550047" y="0"/>
                </a:lnTo>
                <a:lnTo>
                  <a:pt x="8550047" y="4809402"/>
                </a:lnTo>
                <a:lnTo>
                  <a:pt x="0" y="48094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5139" b="-15139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TextBox 3"/>
          <p:cNvSpPr txBox="1"/>
          <p:nvPr/>
        </p:nvSpPr>
        <p:spPr>
          <a:xfrm>
            <a:off x="66675" y="1644174"/>
            <a:ext cx="11994061" cy="9485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Director of Quality and Clinical Effectiveness</a:t>
            </a: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Director of Staff and Patient Experience</a:t>
            </a: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Director of Operations (Surgical and Associated Services clinical board)</a:t>
            </a: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Director of Operations (Medicine and Emergency Care board)</a:t>
            </a: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Director of Operations (Family health board)</a:t>
            </a: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Associate Director of AHPs</a:t>
            </a: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Head of Quality Assurance and Clinical Effectiveness</a:t>
            </a: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Associate Director of Operations (Medicine and Emergency Care board)</a:t>
            </a: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Operational Service Manager (Trauma and Orthopaedics</a:t>
            </a: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Assistant Operational Service Manager</a:t>
            </a: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Patient Safety and Risk Manager</a:t>
            </a: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Falls Prevention Co-Ordinator</a:t>
            </a: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just">
              <a:lnSpc>
                <a:spcPts val="3563"/>
              </a:lnSpc>
              <a:spcBef>
                <a:spcPct val="0"/>
              </a:spcBef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28700" y="376646"/>
            <a:ext cx="16230600" cy="761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19"/>
              </a:lnSpc>
            </a:pPr>
            <a:r>
              <a:rPr lang="en-US" sz="6344">
                <a:solidFill>
                  <a:srgbClr val="597CFF"/>
                </a:solidFill>
                <a:latin typeface="TAN Headline"/>
                <a:ea typeface="TAN Headline"/>
                <a:cs typeface="TAN Headline"/>
                <a:sym typeface="TAN Headline"/>
              </a:rPr>
              <a:t>Other ‘corporate’ AHPs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782311" y="1525155"/>
            <a:ext cx="7275254" cy="8761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Rachel Carter (Physiotherapist)</a:t>
            </a:r>
          </a:p>
          <a:p>
            <a:pPr algn="r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r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Annie Laverty (Speech and Language Therapist)</a:t>
            </a:r>
          </a:p>
          <a:p>
            <a:pPr algn="r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r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Chris Wright (Physiotherapist)</a:t>
            </a:r>
          </a:p>
          <a:p>
            <a:pPr algn="r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r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Claire Pinder (Podiatrist)</a:t>
            </a:r>
          </a:p>
          <a:p>
            <a:pPr algn="r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r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Stella Wilson (Speech and Language Therapist)</a:t>
            </a:r>
          </a:p>
          <a:p>
            <a:pPr algn="r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r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Ewan Dick (Occupational Therapist)</a:t>
            </a:r>
          </a:p>
          <a:p>
            <a:pPr algn="r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r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Gavin Snelson (Physiotherapist)</a:t>
            </a:r>
          </a:p>
          <a:p>
            <a:pPr algn="r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r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Graeme Matthewson (Occupational Therapist)</a:t>
            </a:r>
          </a:p>
          <a:p>
            <a:pPr algn="r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r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Sarah Watson (Occupational Therapist)</a:t>
            </a:r>
          </a:p>
          <a:p>
            <a:pPr algn="r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r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Simon Gaffney (Physiotherapist)</a:t>
            </a:r>
          </a:p>
          <a:p>
            <a:pPr algn="r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r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Paula DiMarco (Physiotherapist)</a:t>
            </a:r>
          </a:p>
          <a:p>
            <a:pPr algn="r">
              <a:lnSpc>
                <a:spcPts val="2863"/>
              </a:lnSpc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r">
              <a:lnSpc>
                <a:spcPts val="2863"/>
              </a:lnSpc>
            </a:pPr>
            <a:r>
              <a:rPr lang="en-US" sz="2045" spc="10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Caitlin Dixon (Physiotherapist)</a:t>
            </a:r>
          </a:p>
          <a:p>
            <a:pPr algn="r">
              <a:lnSpc>
                <a:spcPts val="3563"/>
              </a:lnSpc>
              <a:spcBef>
                <a:spcPct val="0"/>
              </a:spcBef>
            </a:pPr>
            <a:endParaRPr lang="en-US" sz="2045" spc="102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28700" y="1206839"/>
            <a:ext cx="16230600" cy="4659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44"/>
              </a:lnSpc>
            </a:pPr>
            <a:r>
              <a:rPr lang="en-US" sz="3844">
                <a:solidFill>
                  <a:srgbClr val="597CFF"/>
                </a:solidFill>
                <a:latin typeface="TAN Headline"/>
                <a:ea typeface="TAN Headline"/>
                <a:cs typeface="TAN Headline"/>
                <a:sym typeface="TAN Headline"/>
              </a:rPr>
              <a:t>there are more!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Custom</PresentationFormat>
  <Paragraphs>85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Aileron</vt:lpstr>
      <vt:lpstr>TAN Headline</vt:lpstr>
      <vt:lpstr>Aileron Ultra-Bold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path</dc:title>
  <dc:creator>Harkness, Susanne</dc:creator>
  <cp:lastModifiedBy>Harkness, Susanne</cp:lastModifiedBy>
  <cp:revision>1</cp:revision>
  <dcterms:created xsi:type="dcterms:W3CDTF">2006-08-16T00:00:00Z</dcterms:created>
  <dcterms:modified xsi:type="dcterms:W3CDTF">2024-10-08T14:47:25Z</dcterms:modified>
  <dc:identifier>DAGSnMc8WSs</dc:identifier>
</cp:coreProperties>
</file>